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7"/>
  </p:notesMasterIdLst>
  <p:sldIdLst>
    <p:sldId id="256" r:id="rId2"/>
    <p:sldId id="261" r:id="rId3"/>
    <p:sldId id="257" r:id="rId4"/>
    <p:sldId id="258" r:id="rId5"/>
    <p:sldId id="259" r:id="rId6"/>
    <p:sldId id="260" r:id="rId7"/>
    <p:sldId id="263" r:id="rId8"/>
    <p:sldId id="264" r:id="rId9"/>
    <p:sldId id="265" r:id="rId10"/>
    <p:sldId id="266" r:id="rId11"/>
    <p:sldId id="267" r:id="rId12"/>
    <p:sldId id="268" r:id="rId13"/>
    <p:sldId id="325" r:id="rId14"/>
    <p:sldId id="270" r:id="rId15"/>
    <p:sldId id="272" r:id="rId16"/>
    <p:sldId id="273" r:id="rId17"/>
    <p:sldId id="274" r:id="rId18"/>
    <p:sldId id="328" r:id="rId19"/>
    <p:sldId id="279" r:id="rId20"/>
    <p:sldId id="280" r:id="rId21"/>
    <p:sldId id="281" r:id="rId22"/>
    <p:sldId id="282" r:id="rId23"/>
    <p:sldId id="283" r:id="rId24"/>
    <p:sldId id="284" r:id="rId25"/>
    <p:sldId id="322" r:id="rId26"/>
    <p:sldId id="329" r:id="rId27"/>
    <p:sldId id="285" r:id="rId28"/>
    <p:sldId id="286" r:id="rId29"/>
    <p:sldId id="287" r:id="rId30"/>
    <p:sldId id="288" r:id="rId31"/>
    <p:sldId id="289" r:id="rId32"/>
    <p:sldId id="291" r:id="rId33"/>
    <p:sldId id="292" r:id="rId34"/>
    <p:sldId id="293" r:id="rId35"/>
    <p:sldId id="294" r:id="rId36"/>
    <p:sldId id="330" r:id="rId37"/>
    <p:sldId id="295" r:id="rId38"/>
    <p:sldId id="296" r:id="rId39"/>
    <p:sldId id="327" r:id="rId40"/>
    <p:sldId id="298" r:id="rId41"/>
    <p:sldId id="299" r:id="rId42"/>
    <p:sldId id="300" r:id="rId43"/>
    <p:sldId id="301" r:id="rId44"/>
    <p:sldId id="302" r:id="rId45"/>
    <p:sldId id="304" r:id="rId46"/>
    <p:sldId id="305" r:id="rId47"/>
    <p:sldId id="306" r:id="rId48"/>
    <p:sldId id="307" r:id="rId49"/>
    <p:sldId id="308" r:id="rId50"/>
    <p:sldId id="309" r:id="rId51"/>
    <p:sldId id="310" r:id="rId52"/>
    <p:sldId id="311" r:id="rId53"/>
    <p:sldId id="312" r:id="rId54"/>
    <p:sldId id="324" r:id="rId55"/>
    <p:sldId id="321" r:id="rId56"/>
  </p:sldIdLst>
  <p:sldSz cx="17322800" cy="97409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77311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F8F90"/>
        </a:solidFill>
        <a:effectLst/>
        <a:uFillTx/>
        <a:latin typeface="Arial"/>
        <a:ea typeface="Arial"/>
        <a:cs typeface="Arial"/>
        <a:sym typeface="Arial"/>
      </a:defRPr>
    </a:lvl1pPr>
    <a:lvl2pPr marL="0" marR="0" indent="457200" algn="l" defTabSz="77311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F8F90"/>
        </a:solidFill>
        <a:effectLst/>
        <a:uFillTx/>
        <a:latin typeface="Arial"/>
        <a:ea typeface="Arial"/>
        <a:cs typeface="Arial"/>
        <a:sym typeface="Arial"/>
      </a:defRPr>
    </a:lvl2pPr>
    <a:lvl3pPr marL="0" marR="0" indent="914400" algn="l" defTabSz="77311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F8F90"/>
        </a:solidFill>
        <a:effectLst/>
        <a:uFillTx/>
        <a:latin typeface="Arial"/>
        <a:ea typeface="Arial"/>
        <a:cs typeface="Arial"/>
        <a:sym typeface="Arial"/>
      </a:defRPr>
    </a:lvl3pPr>
    <a:lvl4pPr marL="0" marR="0" indent="1371600" algn="l" defTabSz="77311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F8F90"/>
        </a:solidFill>
        <a:effectLst/>
        <a:uFillTx/>
        <a:latin typeface="Arial"/>
        <a:ea typeface="Arial"/>
        <a:cs typeface="Arial"/>
        <a:sym typeface="Arial"/>
      </a:defRPr>
    </a:lvl4pPr>
    <a:lvl5pPr marL="0" marR="0" indent="1828800" algn="l" defTabSz="77311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F8F90"/>
        </a:solidFill>
        <a:effectLst/>
        <a:uFillTx/>
        <a:latin typeface="Arial"/>
        <a:ea typeface="Arial"/>
        <a:cs typeface="Arial"/>
        <a:sym typeface="Arial"/>
      </a:defRPr>
    </a:lvl5pPr>
    <a:lvl6pPr marL="0" marR="0" indent="2286000" algn="l" defTabSz="77311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F8F90"/>
        </a:solidFill>
        <a:effectLst/>
        <a:uFillTx/>
        <a:latin typeface="Arial"/>
        <a:ea typeface="Arial"/>
        <a:cs typeface="Arial"/>
        <a:sym typeface="Arial"/>
      </a:defRPr>
    </a:lvl6pPr>
    <a:lvl7pPr marL="0" marR="0" indent="2743200" algn="l" defTabSz="77311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F8F90"/>
        </a:solidFill>
        <a:effectLst/>
        <a:uFillTx/>
        <a:latin typeface="Arial"/>
        <a:ea typeface="Arial"/>
        <a:cs typeface="Arial"/>
        <a:sym typeface="Arial"/>
      </a:defRPr>
    </a:lvl7pPr>
    <a:lvl8pPr marL="0" marR="0" indent="3200400" algn="l" defTabSz="77311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F8F90"/>
        </a:solidFill>
        <a:effectLst/>
        <a:uFillTx/>
        <a:latin typeface="Arial"/>
        <a:ea typeface="Arial"/>
        <a:cs typeface="Arial"/>
        <a:sym typeface="Arial"/>
      </a:defRPr>
    </a:lvl8pPr>
    <a:lvl9pPr marL="0" marR="0" indent="3657600" algn="l" defTabSz="77311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F8F90"/>
        </a:solidFill>
        <a:effectLst/>
        <a:uFillTx/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068">
          <p15:clr>
            <a:srgbClr val="A4A3A4"/>
          </p15:clr>
        </p15:guide>
        <p15:guide id="2" pos="545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browse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CE6CC"/>
          </a:solidFill>
        </a:fill>
      </a:tcStyle>
    </a:wholeTbl>
    <a:band2H>
      <a:tcTxStyle/>
      <a:tcStyle>
        <a:tcBdr/>
        <a:fill>
          <a:solidFill>
            <a:srgbClr val="EEF3E7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8CCDB"/>
          </a:solidFill>
        </a:fill>
      </a:tcStyle>
    </a:wholeTbl>
    <a:band2H>
      <a:tcTxStyle/>
      <a:tcStyle>
        <a:tcBdr/>
        <a:fill>
          <a:solidFill>
            <a:srgbClr val="FCE7EE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ADADA"/>
          </a:solidFill>
        </a:fill>
      </a:tcStyle>
    </a:wholeTbl>
    <a:band2H>
      <a:tcTxStyle/>
      <a:tcStyle>
        <a:tcBdr/>
        <a:fill>
          <a:solidFill>
            <a:srgbClr val="EDEDED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EEEEE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8F8F90"/>
              </a:solidFill>
              <a:prstDash val="solid"/>
              <a:round/>
            </a:ln>
          </a:top>
          <a:bottom>
            <a:ln w="25400" cap="flat">
              <a:solidFill>
                <a:srgbClr val="8F8F9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8F8F90"/>
              </a:solidFill>
              <a:prstDash val="solid"/>
              <a:round/>
            </a:ln>
          </a:top>
          <a:bottom>
            <a:ln w="25400" cap="flat">
              <a:solidFill>
                <a:srgbClr val="8F8F9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BDBDB"/>
          </a:solidFill>
        </a:fill>
      </a:tcStyle>
    </a:wholeTbl>
    <a:band2H>
      <a:tcTxStyle/>
      <a:tcStyle>
        <a:tcBdr/>
        <a:fill>
          <a:solidFill>
            <a:srgbClr val="EEEEEE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8F8F90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8F8F90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8F8F9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solidFill>
                <a:srgbClr val="8F8F90"/>
              </a:solidFill>
              <a:prstDash val="solid"/>
              <a:round/>
            </a:ln>
          </a:left>
          <a:right>
            <a:ln w="12700" cap="flat">
              <a:solidFill>
                <a:srgbClr val="8F8F90"/>
              </a:solidFill>
              <a:prstDash val="solid"/>
              <a:round/>
            </a:ln>
          </a:right>
          <a:top>
            <a:ln w="12700" cap="flat">
              <a:solidFill>
                <a:srgbClr val="8F8F90"/>
              </a:solidFill>
              <a:prstDash val="solid"/>
              <a:round/>
            </a:ln>
          </a:top>
          <a:bottom>
            <a:ln w="12700" cap="flat">
              <a:solidFill>
                <a:srgbClr val="8F8F90"/>
              </a:solidFill>
              <a:prstDash val="solid"/>
              <a:round/>
            </a:ln>
          </a:bottom>
          <a:insideH>
            <a:ln w="12700" cap="flat">
              <a:solidFill>
                <a:srgbClr val="8F8F90"/>
              </a:solidFill>
              <a:prstDash val="solid"/>
              <a:round/>
            </a:ln>
          </a:insideH>
          <a:insideV>
            <a:ln w="12700" cap="flat">
              <a:solidFill>
                <a:srgbClr val="8F8F90"/>
              </a:solidFill>
              <a:prstDash val="solid"/>
              <a:round/>
            </a:ln>
          </a:insideV>
        </a:tcBdr>
        <a:fill>
          <a:solidFill>
            <a:srgbClr val="8F8F9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solidFill>
                <a:srgbClr val="8F8F90"/>
              </a:solidFill>
              <a:prstDash val="solid"/>
              <a:round/>
            </a:ln>
          </a:left>
          <a:right>
            <a:ln w="12700" cap="flat">
              <a:solidFill>
                <a:srgbClr val="8F8F90"/>
              </a:solidFill>
              <a:prstDash val="solid"/>
              <a:round/>
            </a:ln>
          </a:right>
          <a:top>
            <a:ln w="12700" cap="flat">
              <a:solidFill>
                <a:srgbClr val="8F8F90"/>
              </a:solidFill>
              <a:prstDash val="solid"/>
              <a:round/>
            </a:ln>
          </a:top>
          <a:bottom>
            <a:ln w="12700" cap="flat">
              <a:solidFill>
                <a:srgbClr val="8F8F90"/>
              </a:solidFill>
              <a:prstDash val="solid"/>
              <a:round/>
            </a:ln>
          </a:bottom>
          <a:insideH>
            <a:ln w="12700" cap="flat">
              <a:solidFill>
                <a:srgbClr val="8F8F90"/>
              </a:solidFill>
              <a:prstDash val="solid"/>
              <a:round/>
            </a:ln>
          </a:insideH>
          <a:insideV>
            <a:ln w="12700" cap="flat">
              <a:solidFill>
                <a:srgbClr val="8F8F90"/>
              </a:solidFill>
              <a:prstDash val="solid"/>
              <a:round/>
            </a:ln>
          </a:insideV>
        </a:tcBdr>
        <a:fill>
          <a:solidFill>
            <a:srgbClr val="8F8F90">
              <a:alpha val="20000"/>
            </a:srgbClr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solidFill>
                <a:srgbClr val="8F8F90"/>
              </a:solidFill>
              <a:prstDash val="solid"/>
              <a:round/>
            </a:ln>
          </a:left>
          <a:right>
            <a:ln w="12700" cap="flat">
              <a:solidFill>
                <a:srgbClr val="8F8F90"/>
              </a:solidFill>
              <a:prstDash val="solid"/>
              <a:round/>
            </a:ln>
          </a:right>
          <a:top>
            <a:ln w="50800" cap="flat">
              <a:solidFill>
                <a:srgbClr val="8F8F90"/>
              </a:solidFill>
              <a:prstDash val="solid"/>
              <a:round/>
            </a:ln>
          </a:top>
          <a:bottom>
            <a:ln w="12700" cap="flat">
              <a:solidFill>
                <a:srgbClr val="8F8F90"/>
              </a:solidFill>
              <a:prstDash val="solid"/>
              <a:round/>
            </a:ln>
          </a:bottom>
          <a:insideH>
            <a:ln w="12700" cap="flat">
              <a:solidFill>
                <a:srgbClr val="8F8F90"/>
              </a:solidFill>
              <a:prstDash val="solid"/>
              <a:round/>
            </a:ln>
          </a:insideH>
          <a:insideV>
            <a:ln w="12700" cap="flat">
              <a:solidFill>
                <a:srgbClr val="8F8F9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solidFill>
                <a:srgbClr val="8F8F90"/>
              </a:solidFill>
              <a:prstDash val="solid"/>
              <a:round/>
            </a:ln>
          </a:left>
          <a:right>
            <a:ln w="12700" cap="flat">
              <a:solidFill>
                <a:srgbClr val="8F8F90"/>
              </a:solidFill>
              <a:prstDash val="solid"/>
              <a:round/>
            </a:ln>
          </a:right>
          <a:top>
            <a:ln w="12700" cap="flat">
              <a:solidFill>
                <a:srgbClr val="8F8F90"/>
              </a:solidFill>
              <a:prstDash val="solid"/>
              <a:round/>
            </a:ln>
          </a:top>
          <a:bottom>
            <a:ln w="25400" cap="flat">
              <a:solidFill>
                <a:srgbClr val="8F8F90"/>
              </a:solidFill>
              <a:prstDash val="solid"/>
              <a:round/>
            </a:ln>
          </a:bottom>
          <a:insideH>
            <a:ln w="12700" cap="flat">
              <a:solidFill>
                <a:srgbClr val="8F8F90"/>
              </a:solidFill>
              <a:prstDash val="solid"/>
              <a:round/>
            </a:ln>
          </a:insideH>
          <a:insideV>
            <a:ln w="12700" cap="flat">
              <a:solidFill>
                <a:srgbClr val="8F8F9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196"/>
    <p:restoredTop sz="94728"/>
  </p:normalViewPr>
  <p:slideViewPr>
    <p:cSldViewPr snapToGrid="0" snapToObjects="1">
      <p:cViewPr varScale="1">
        <p:scale>
          <a:sx n="71" d="100"/>
          <a:sy n="71" d="100"/>
        </p:scale>
        <p:origin x="920" y="192"/>
      </p:cViewPr>
      <p:guideLst>
        <p:guide orient="horz" pos="3068"/>
        <p:guide pos="545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png>
</file>

<file path=ppt/media/image24.jpeg>
</file>

<file path=ppt/media/image25.png>
</file>

<file path=ppt/media/image26.jpeg>
</file>

<file path=ppt/media/image27.png>
</file>

<file path=ppt/media/image28.jpeg>
</file>

<file path=ppt/media/image29.png>
</file>

<file path=ppt/media/image3.png>
</file>

<file path=ppt/media/image30.jpe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Shape 40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07" name="Shape 40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92726365"/>
      </p:ext>
    </p:extLst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3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e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e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jpe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jpe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jpe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ingle element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4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divider indigo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112" name="Title Text"/>
          <p:cNvSpPr txBox="1">
            <a:spLocks noGrp="1"/>
          </p:cNvSpPr>
          <p:nvPr>
            <p:ph type="title"/>
          </p:nvPr>
        </p:nvSpPr>
        <p:spPr>
          <a:xfrm>
            <a:off x="846113" y="1501254"/>
            <a:ext cx="13825232" cy="3749882"/>
          </a:xfrm>
          <a:prstGeom prst="rect">
            <a:avLst/>
          </a:prstGeom>
        </p:spPr>
        <p:txBody>
          <a:bodyPr/>
          <a:lstStyle>
            <a:lvl1pPr>
              <a:defRPr sz="72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1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1pPr>
            <a:lvl2pPr marL="0" indent="23495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2pPr>
            <a:lvl3pPr marL="0" indent="458787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3pPr>
            <a:lvl4pPr marL="0" indent="684212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4pPr>
            <a:lvl5pPr marL="0" indent="90805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14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11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ingle element with bulleted list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12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24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342900" indent="-342900">
              <a:defRPr sz="4000">
                <a:solidFill>
                  <a:srgbClr val="EFEFF0"/>
                </a:solidFill>
              </a:defRPr>
            </a:lvl1pPr>
            <a:lvl2pPr marL="577850" indent="-342900">
              <a:defRPr sz="4000">
                <a:solidFill>
                  <a:srgbClr val="EFEFF0"/>
                </a:solidFill>
              </a:defRPr>
            </a:lvl2pPr>
            <a:lvl3pPr marL="801687" indent="-342900">
              <a:defRPr sz="4000">
                <a:solidFill>
                  <a:srgbClr val="EFEFF0"/>
                </a:solidFill>
              </a:defRPr>
            </a:lvl3pPr>
            <a:lvl4pPr marL="1065212" indent="-381000">
              <a:defRPr sz="4000">
                <a:solidFill>
                  <a:srgbClr val="EFEFF0"/>
                </a:solidFill>
              </a:defRPr>
            </a:lvl4pPr>
            <a:lvl5pPr marL="1289050" indent="-381000">
              <a:defRPr sz="4000">
                <a:solidFill>
                  <a:srgbClr val="EFEFF0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Only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13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3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wo elements with bulleted list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142" name="Title Text"/>
          <p:cNvSpPr txBox="1">
            <a:spLocks noGrp="1"/>
          </p:cNvSpPr>
          <p:nvPr>
            <p:ph type="title"/>
          </p:nvPr>
        </p:nvSpPr>
        <p:spPr>
          <a:xfrm>
            <a:off x="541337" y="300038"/>
            <a:ext cx="14724064" cy="14493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4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581834" y="1947861"/>
            <a:ext cx="7837680" cy="6735765"/>
          </a:xfrm>
          <a:prstGeom prst="rect">
            <a:avLst/>
          </a:prstGeom>
        </p:spPr>
        <p:txBody>
          <a:bodyPr/>
          <a:lstStyle>
            <a:lvl1pPr marL="342900" indent="-342900">
              <a:defRPr sz="4000">
                <a:solidFill>
                  <a:srgbClr val="EFEFF0"/>
                </a:solidFill>
              </a:defRPr>
            </a:lvl1pPr>
            <a:lvl2pPr marL="577850" indent="-342900">
              <a:defRPr sz="4000">
                <a:solidFill>
                  <a:srgbClr val="EFEFF0"/>
                </a:solidFill>
              </a:defRPr>
            </a:lvl2pPr>
            <a:lvl3pPr marL="801687" indent="-342900">
              <a:defRPr sz="4000">
                <a:solidFill>
                  <a:srgbClr val="EFEFF0"/>
                </a:solidFill>
              </a:defRPr>
            </a:lvl3pPr>
            <a:lvl4pPr marL="1065212" indent="-381000">
              <a:defRPr sz="4000">
                <a:solidFill>
                  <a:srgbClr val="EFEFF0"/>
                </a:solidFill>
              </a:defRPr>
            </a:lvl4pPr>
            <a:lvl5pPr marL="1289050" indent="-381000">
              <a:defRPr sz="4000">
                <a:solidFill>
                  <a:srgbClr val="EFEFF0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entered list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Title Text"/>
          <p:cNvSpPr txBox="1">
            <a:spLocks noGrp="1"/>
          </p:cNvSpPr>
          <p:nvPr>
            <p:ph type="title"/>
          </p:nvPr>
        </p:nvSpPr>
        <p:spPr>
          <a:xfrm>
            <a:off x="541337" y="300038"/>
            <a:ext cx="14724064" cy="14493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54" name="Body Level One…"/>
          <p:cNvSpPr txBox="1">
            <a:spLocks noGrp="1"/>
          </p:cNvSpPr>
          <p:nvPr>
            <p:ph type="body" idx="1"/>
          </p:nvPr>
        </p:nvSpPr>
        <p:spPr>
          <a:xfrm>
            <a:off x="541339" y="1978025"/>
            <a:ext cx="15742443" cy="6575425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50000"/>
              </a:lnSpc>
              <a:buClrTx/>
              <a:buSzTx/>
              <a:buFontTx/>
              <a:buNone/>
              <a:defRPr sz="4000">
                <a:solidFill>
                  <a:srgbClr val="EFEFF0"/>
                </a:solidFill>
              </a:defRPr>
            </a:lvl1pPr>
            <a:lvl2pPr marL="577850" indent="-342900">
              <a:lnSpc>
                <a:spcPct val="150000"/>
              </a:lnSpc>
              <a:buClrTx/>
              <a:buFontTx/>
              <a:defRPr sz="4000">
                <a:solidFill>
                  <a:srgbClr val="EFEFF0"/>
                </a:solidFill>
              </a:defRPr>
            </a:lvl2pPr>
            <a:lvl3pPr marL="801687" indent="-342900">
              <a:lnSpc>
                <a:spcPct val="150000"/>
              </a:lnSpc>
              <a:buClrTx/>
              <a:buFontTx/>
              <a:defRPr sz="4000">
                <a:solidFill>
                  <a:srgbClr val="EFEFF0"/>
                </a:solidFill>
              </a:defRPr>
            </a:lvl3pPr>
            <a:lvl4pPr marL="1065212" indent="-381000">
              <a:lnSpc>
                <a:spcPct val="150000"/>
              </a:lnSpc>
              <a:buClrTx/>
              <a:buFontTx/>
              <a:defRPr sz="4000">
                <a:solidFill>
                  <a:srgbClr val="EFEFF0"/>
                </a:solidFill>
              </a:defRPr>
            </a:lvl4pPr>
            <a:lvl5pPr marL="1289050" indent="-381000">
              <a:lnSpc>
                <a:spcPct val="150000"/>
              </a:lnSpc>
              <a:buClrTx/>
              <a:buFontTx/>
              <a:defRPr sz="4000">
                <a:solidFill>
                  <a:srgbClr val="EFEFF0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aragraph with titl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162" name="Title Text"/>
          <p:cNvSpPr txBox="1">
            <a:spLocks noGrp="1"/>
          </p:cNvSpPr>
          <p:nvPr>
            <p:ph type="title"/>
          </p:nvPr>
        </p:nvSpPr>
        <p:spPr>
          <a:xfrm>
            <a:off x="541337" y="300038"/>
            <a:ext cx="14724064" cy="14493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6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64" name="Body Level One…"/>
          <p:cNvSpPr txBox="1">
            <a:spLocks noGrp="1"/>
          </p:cNvSpPr>
          <p:nvPr>
            <p:ph type="body" idx="1"/>
          </p:nvPr>
        </p:nvSpPr>
        <p:spPr>
          <a:xfrm>
            <a:off x="541337" y="3251200"/>
            <a:ext cx="15742444" cy="543242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4500"/>
              </a:lnSpc>
              <a:buClrTx/>
              <a:buSzTx/>
              <a:buFontTx/>
              <a:buNone/>
              <a:defRPr>
                <a:solidFill>
                  <a:srgbClr val="EFEFF0"/>
                </a:solidFill>
              </a:defRPr>
            </a:lvl1pPr>
            <a:lvl2pPr>
              <a:lnSpc>
                <a:spcPts val="4500"/>
              </a:lnSpc>
              <a:buClrTx/>
              <a:buFontTx/>
              <a:defRPr>
                <a:solidFill>
                  <a:srgbClr val="EFEFF0"/>
                </a:solidFill>
              </a:defRPr>
            </a:lvl2pPr>
            <a:lvl3pPr>
              <a:lnSpc>
                <a:spcPts val="4500"/>
              </a:lnSpc>
              <a:buClrTx/>
              <a:buFontTx/>
              <a:defRPr>
                <a:solidFill>
                  <a:srgbClr val="EFEFF0"/>
                </a:solidFill>
              </a:defRPr>
            </a:lvl3pPr>
            <a:lvl4pPr>
              <a:lnSpc>
                <a:spcPts val="4500"/>
              </a:lnSpc>
              <a:buClrTx/>
              <a:buFontTx/>
              <a:defRPr>
                <a:solidFill>
                  <a:srgbClr val="EFEFF0"/>
                </a:solidFill>
              </a:defRPr>
            </a:lvl4pPr>
            <a:lvl5pPr>
              <a:lnSpc>
                <a:spcPts val="4500"/>
              </a:lnSpc>
              <a:buClrTx/>
              <a:buFontTx/>
              <a:defRPr>
                <a:solidFill>
                  <a:srgbClr val="EFEFF0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5" name="Rectangle"/>
          <p:cNvSpPr>
            <a:spLocks noGrp="1"/>
          </p:cNvSpPr>
          <p:nvPr>
            <p:ph type="body" sz="quarter" idx="13"/>
          </p:nvPr>
        </p:nvSpPr>
        <p:spPr>
          <a:xfrm>
            <a:off x="541337" y="1978025"/>
            <a:ext cx="15741651" cy="1273175"/>
          </a:xfrm>
          <a:prstGeom prst="rect">
            <a:avLst/>
          </a:prstGeom>
        </p:spPr>
        <p:txBody>
          <a:bodyPr anchor="b"/>
          <a:lstStyle/>
          <a:p>
            <a:pPr marL="0" indent="0">
              <a:buClrTx/>
              <a:buSzTx/>
              <a:buFontTx/>
              <a:buNone/>
              <a:defRPr sz="4000" b="1">
                <a:solidFill>
                  <a:srgbClr val="EFEFF0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aragraph with pullquot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173" name="Title Text"/>
          <p:cNvSpPr txBox="1">
            <a:spLocks noGrp="1"/>
          </p:cNvSpPr>
          <p:nvPr>
            <p:ph type="title"/>
          </p:nvPr>
        </p:nvSpPr>
        <p:spPr>
          <a:xfrm>
            <a:off x="541337" y="300038"/>
            <a:ext cx="14724064" cy="14493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7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75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41339" y="1978025"/>
            <a:ext cx="6293642" cy="6423025"/>
          </a:xfrm>
          <a:prstGeom prst="rect">
            <a:avLst/>
          </a:prstGeom>
        </p:spPr>
        <p:txBody>
          <a:bodyPr anchor="ctr"/>
          <a:lstStyle>
            <a:lvl1pPr marL="0" indent="0">
              <a:buClrTx/>
              <a:buSzTx/>
              <a:buFontTx/>
              <a:buNone/>
              <a:defRPr sz="4400" b="1">
                <a:solidFill>
                  <a:srgbClr val="EFEFF0"/>
                </a:solidFill>
              </a:defRPr>
            </a:lvl1pPr>
            <a:lvl2pPr marL="612140" indent="-377190">
              <a:buClrTx/>
              <a:buFontTx/>
              <a:defRPr sz="4400" b="1">
                <a:solidFill>
                  <a:srgbClr val="EFEFF0"/>
                </a:solidFill>
              </a:defRPr>
            </a:lvl2pPr>
            <a:lvl3pPr marL="835978" indent="-377190">
              <a:buClrTx/>
              <a:buFontTx/>
              <a:defRPr sz="4400" b="1">
                <a:solidFill>
                  <a:srgbClr val="EFEFF0"/>
                </a:solidFill>
              </a:defRPr>
            </a:lvl3pPr>
            <a:lvl4pPr marL="1103312" indent="-419100">
              <a:buClrTx/>
              <a:buFontTx/>
              <a:defRPr sz="4400" b="1">
                <a:solidFill>
                  <a:srgbClr val="EFEFF0"/>
                </a:solidFill>
              </a:defRPr>
            </a:lvl4pPr>
            <a:lvl5pPr marL="1327150" indent="-419100">
              <a:buClrTx/>
              <a:buFontTx/>
              <a:defRPr sz="4400" b="1">
                <a:solidFill>
                  <a:srgbClr val="EFEFF0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6" name="Rectangle"/>
          <p:cNvSpPr>
            <a:spLocks noGrp="1"/>
          </p:cNvSpPr>
          <p:nvPr>
            <p:ph type="body" sz="half" idx="13"/>
          </p:nvPr>
        </p:nvSpPr>
        <p:spPr>
          <a:xfrm>
            <a:off x="7062788" y="1978025"/>
            <a:ext cx="9144001" cy="6423025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ts val="4800"/>
              </a:lnSpc>
              <a:spcBef>
                <a:spcPts val="1200"/>
              </a:spcBef>
              <a:buClrTx/>
              <a:buSzTx/>
              <a:buFontTx/>
              <a:buNone/>
              <a:defRPr sz="4000">
                <a:solidFill>
                  <a:srgbClr val="EFEFF0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ingle element with bulleted list small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184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4000">
                <a:solidFill>
                  <a:srgbClr val="EFEFF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85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342900" indent="-342900">
              <a:defRPr sz="3200">
                <a:solidFill>
                  <a:srgbClr val="EFEFF0"/>
                </a:solidFill>
              </a:defRPr>
            </a:lvl1pPr>
            <a:lvl2pPr marL="577850" indent="-342900">
              <a:defRPr sz="3200">
                <a:solidFill>
                  <a:srgbClr val="EFEFF0"/>
                </a:solidFill>
              </a:defRPr>
            </a:lvl2pPr>
            <a:lvl3pPr marL="801687" indent="-342900">
              <a:defRPr sz="3200">
                <a:solidFill>
                  <a:srgbClr val="EFEFF0"/>
                </a:solidFill>
              </a:defRPr>
            </a:lvl3pPr>
            <a:lvl4pPr marL="1076098" indent="-391885">
              <a:defRPr sz="3200">
                <a:solidFill>
                  <a:srgbClr val="EFEFF0"/>
                </a:solidFill>
              </a:defRPr>
            </a:lvl4pPr>
            <a:lvl5pPr marL="1299935" indent="-391885">
              <a:defRPr sz="3200">
                <a:solidFill>
                  <a:srgbClr val="EFEFF0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imated main">
    <p:bg>
      <p:bgPr>
        <a:gradFill flip="none" rotWithShape="1">
          <a:gsLst>
            <a:gs pos="0">
              <a:srgbClr val="ECECEC"/>
            </a:gs>
            <a:gs pos="100000">
              <a:srgbClr val="C9C9C9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149603" y="6206247"/>
            <a:ext cx="6571529" cy="6069762"/>
          </a:xfrm>
          <a:prstGeom prst="rect">
            <a:avLst/>
          </a:prstGeom>
          <a:ln w="12700">
            <a:miter lim="400000"/>
          </a:ln>
        </p:spPr>
      </p:pic>
      <p:pic>
        <p:nvPicPr>
          <p:cNvPr id="194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49746" y="6370639"/>
            <a:ext cx="2191061" cy="2023763"/>
          </a:xfrm>
          <a:prstGeom prst="rect">
            <a:avLst/>
          </a:prstGeom>
          <a:ln w="12700">
            <a:miter lim="400000"/>
          </a:ln>
        </p:spPr>
      </p:pic>
      <p:pic>
        <p:nvPicPr>
          <p:cNvPr id="195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424345" y="1417952"/>
            <a:ext cx="6055623" cy="5593247"/>
          </a:xfrm>
          <a:prstGeom prst="rect">
            <a:avLst/>
          </a:prstGeom>
          <a:ln w="12700">
            <a:miter lim="400000"/>
          </a:ln>
        </p:spPr>
      </p:pic>
      <p:pic>
        <p:nvPicPr>
          <p:cNvPr id="196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330781" y="-2855032"/>
            <a:ext cx="8490781" cy="7842468"/>
          </a:xfrm>
          <a:prstGeom prst="rect">
            <a:avLst/>
          </a:prstGeom>
          <a:ln w="12700">
            <a:miter lim="400000"/>
          </a:ln>
        </p:spPr>
      </p:pic>
      <p:pic>
        <p:nvPicPr>
          <p:cNvPr id="197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7863" y="3693123"/>
            <a:ext cx="5008663" cy="4626227"/>
          </a:xfrm>
          <a:prstGeom prst="rect">
            <a:avLst/>
          </a:prstGeom>
          <a:ln w="12700">
            <a:miter lim="400000"/>
          </a:ln>
        </p:spPr>
      </p:pic>
      <p:pic>
        <p:nvPicPr>
          <p:cNvPr id="198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45576" y="2754598"/>
            <a:ext cx="1261607" cy="1165277"/>
          </a:xfrm>
          <a:prstGeom prst="rect">
            <a:avLst/>
          </a:prstGeom>
          <a:ln w="12700">
            <a:miter lim="400000"/>
          </a:ln>
        </p:spPr>
      </p:pic>
      <p:pic>
        <p:nvPicPr>
          <p:cNvPr id="199" name="image8.png" descr="image8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49516" y="1379334"/>
            <a:ext cx="7414574" cy="5838529"/>
          </a:xfrm>
          <a:prstGeom prst="rect">
            <a:avLst/>
          </a:prstGeom>
          <a:ln w="12700">
            <a:miter lim="400000"/>
          </a:ln>
        </p:spPr>
      </p:pic>
      <p:sp>
        <p:nvSpPr>
          <p:cNvPr id="20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imated alternate">
    <p:bg>
      <p:bgPr>
        <a:gradFill flip="none" rotWithShape="1">
          <a:gsLst>
            <a:gs pos="0">
              <a:srgbClr val="ECECEC"/>
            </a:gs>
            <a:gs pos="100000">
              <a:srgbClr val="C9C9C9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149603" y="6206247"/>
            <a:ext cx="6571529" cy="6069762"/>
          </a:xfrm>
          <a:prstGeom prst="rect">
            <a:avLst/>
          </a:prstGeom>
          <a:ln w="12700">
            <a:miter lim="400000"/>
          </a:ln>
        </p:spPr>
      </p:pic>
      <p:pic>
        <p:nvPicPr>
          <p:cNvPr id="208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49746" y="6370639"/>
            <a:ext cx="2191061" cy="2023763"/>
          </a:xfrm>
          <a:prstGeom prst="rect">
            <a:avLst/>
          </a:prstGeom>
          <a:ln w="12700">
            <a:miter lim="400000"/>
          </a:ln>
        </p:spPr>
      </p:pic>
      <p:pic>
        <p:nvPicPr>
          <p:cNvPr id="209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424345" y="1417952"/>
            <a:ext cx="6055623" cy="5593247"/>
          </a:xfrm>
          <a:prstGeom prst="rect">
            <a:avLst/>
          </a:prstGeom>
          <a:ln w="12700">
            <a:miter lim="400000"/>
          </a:ln>
        </p:spPr>
      </p:pic>
      <p:pic>
        <p:nvPicPr>
          <p:cNvPr id="210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330781" y="-2855032"/>
            <a:ext cx="8490781" cy="7842468"/>
          </a:xfrm>
          <a:prstGeom prst="rect">
            <a:avLst/>
          </a:prstGeom>
          <a:ln w="12700">
            <a:miter lim="400000"/>
          </a:ln>
        </p:spPr>
      </p:pic>
      <p:pic>
        <p:nvPicPr>
          <p:cNvPr id="211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7863" y="3693123"/>
            <a:ext cx="5008663" cy="4626227"/>
          </a:xfrm>
          <a:prstGeom prst="rect">
            <a:avLst/>
          </a:prstGeom>
          <a:ln w="12700">
            <a:miter lim="400000"/>
          </a:ln>
        </p:spPr>
      </p:pic>
      <p:pic>
        <p:nvPicPr>
          <p:cNvPr id="212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45576" y="2754598"/>
            <a:ext cx="1261607" cy="1165277"/>
          </a:xfrm>
          <a:prstGeom prst="rect">
            <a:avLst/>
          </a:prstGeom>
          <a:ln w="12700">
            <a:miter lim="400000"/>
          </a:ln>
        </p:spPr>
      </p:pic>
      <p:sp>
        <p:nvSpPr>
          <p:cNvPr id="213" name="Title Text"/>
          <p:cNvSpPr txBox="1">
            <a:spLocks noGrp="1"/>
          </p:cNvSpPr>
          <p:nvPr>
            <p:ph type="title"/>
          </p:nvPr>
        </p:nvSpPr>
        <p:spPr>
          <a:xfrm>
            <a:off x="846113" y="2249589"/>
            <a:ext cx="13825232" cy="3001547"/>
          </a:xfrm>
          <a:prstGeom prst="rect">
            <a:avLst/>
          </a:prstGeom>
        </p:spPr>
        <p:txBody>
          <a:bodyPr lIns="45719" tIns="45719" rIns="45719" bIns="45719" anchor="b"/>
          <a:lstStyle>
            <a:lvl1pPr defTabSz="457200">
              <a:defRPr sz="7200">
                <a:solidFill>
                  <a:srgbClr val="6B6B6C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14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1pPr>
            <a:lvl2pPr marL="0" indent="4572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2pPr>
            <a:lvl3pPr marL="0" indent="9144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3pPr>
            <a:lvl4pPr marL="0" indent="13716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4pPr>
            <a:lvl5pPr marL="0" indent="18288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215" name="logo-brightcove.png" descr="logo-brightcov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14412" y="1039812"/>
            <a:ext cx="3627439" cy="882651"/>
          </a:xfrm>
          <a:prstGeom prst="rect">
            <a:avLst/>
          </a:prstGeom>
          <a:ln w="12700">
            <a:miter lim="400000"/>
          </a:ln>
        </p:spPr>
      </p:pic>
      <p:sp>
        <p:nvSpPr>
          <p:cNvPr id="21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1.pdf" descr="image1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2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Media solution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Rectangle"/>
          <p:cNvSpPr/>
          <p:nvPr/>
        </p:nvSpPr>
        <p:spPr>
          <a:xfrm>
            <a:off x="-1" y="4797425"/>
            <a:ext cx="17327564" cy="4949825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000000">
                  <a:alpha val="0"/>
                </a:srgbClr>
              </a:gs>
            </a:gsLst>
            <a:lin ang="16200000"/>
          </a:gra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24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225" name="Title Text"/>
          <p:cNvSpPr txBox="1">
            <a:spLocks noGrp="1"/>
          </p:cNvSpPr>
          <p:nvPr>
            <p:ph type="title"/>
          </p:nvPr>
        </p:nvSpPr>
        <p:spPr>
          <a:xfrm>
            <a:off x="662781" y="8120506"/>
            <a:ext cx="14912157" cy="1096519"/>
          </a:xfrm>
          <a:prstGeom prst="rect">
            <a:avLst/>
          </a:prstGeom>
        </p:spPr>
        <p:txBody>
          <a:bodyPr lIns="45719" tIns="45719" rIns="45719" bIns="45719" anchor="t"/>
          <a:lstStyle>
            <a:lvl1pPr defTabSz="457200">
              <a:lnSpc>
                <a:spcPts val="3600"/>
              </a:lnSpc>
              <a:defRPr sz="3200" b="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pic>
        <p:nvPicPr>
          <p:cNvPr id="226" name="brightcove_ppt_media.png" descr="brightcove_ppt_media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12619" y="6218682"/>
            <a:ext cx="6992436" cy="1909763"/>
          </a:xfrm>
          <a:prstGeom prst="rect">
            <a:avLst/>
          </a:prstGeom>
          <a:ln w="12700">
            <a:miter lim="400000"/>
          </a:ln>
        </p:spPr>
      </p:pic>
      <p:sp>
        <p:nvSpPr>
          <p:cNvPr id="22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Marketing solution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Rectangle"/>
          <p:cNvSpPr/>
          <p:nvPr/>
        </p:nvSpPr>
        <p:spPr>
          <a:xfrm>
            <a:off x="-1" y="3197225"/>
            <a:ext cx="17327564" cy="6550025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000000">
                  <a:alpha val="0"/>
                </a:srgbClr>
              </a:gs>
            </a:gsLst>
            <a:lin ang="16200000"/>
          </a:gra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35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236" name="Title Text"/>
          <p:cNvSpPr txBox="1">
            <a:spLocks noGrp="1"/>
          </p:cNvSpPr>
          <p:nvPr>
            <p:ph type="title"/>
          </p:nvPr>
        </p:nvSpPr>
        <p:spPr>
          <a:xfrm>
            <a:off x="662781" y="8120506"/>
            <a:ext cx="14912157" cy="1096519"/>
          </a:xfrm>
          <a:prstGeom prst="rect">
            <a:avLst/>
          </a:prstGeom>
        </p:spPr>
        <p:txBody>
          <a:bodyPr lIns="45719" tIns="45719" rIns="45719" bIns="45719" anchor="t"/>
          <a:lstStyle>
            <a:lvl1pPr defTabSz="457200">
              <a:lnSpc>
                <a:spcPts val="3600"/>
              </a:lnSpc>
              <a:defRPr sz="3200" b="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pic>
        <p:nvPicPr>
          <p:cNvPr id="237" name="brightcove_ppt_marketing.png" descr="brightcove_ppt_marketing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12617" y="6218682"/>
            <a:ext cx="9293175" cy="1909763"/>
          </a:xfrm>
          <a:prstGeom prst="rect">
            <a:avLst/>
          </a:prstGeom>
          <a:ln w="12700">
            <a:miter lim="400000"/>
          </a:ln>
        </p:spPr>
      </p:pic>
      <p:sp>
        <p:nvSpPr>
          <p:cNvPr id="23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Enterprise solution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Rectangle"/>
          <p:cNvSpPr/>
          <p:nvPr/>
        </p:nvSpPr>
        <p:spPr>
          <a:xfrm>
            <a:off x="-1" y="3197225"/>
            <a:ext cx="17327564" cy="6550025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000000">
                  <a:alpha val="0"/>
                </a:srgbClr>
              </a:gs>
            </a:gsLst>
            <a:lin ang="16200000"/>
          </a:gra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46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247" name="Title Text"/>
          <p:cNvSpPr txBox="1">
            <a:spLocks noGrp="1"/>
          </p:cNvSpPr>
          <p:nvPr>
            <p:ph type="title"/>
          </p:nvPr>
        </p:nvSpPr>
        <p:spPr>
          <a:xfrm>
            <a:off x="662781" y="8120506"/>
            <a:ext cx="14912157" cy="1096519"/>
          </a:xfrm>
          <a:prstGeom prst="rect">
            <a:avLst/>
          </a:prstGeom>
        </p:spPr>
        <p:txBody>
          <a:bodyPr lIns="45719" tIns="45719" rIns="45719" bIns="45719" anchor="t"/>
          <a:lstStyle>
            <a:lvl1pPr defTabSz="457200">
              <a:lnSpc>
                <a:spcPts val="3600"/>
              </a:lnSpc>
              <a:defRPr sz="3200" b="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pic>
        <p:nvPicPr>
          <p:cNvPr id="248" name="lockup-enterprise.png" descr="lockup-enterpris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10381" y="6210744"/>
            <a:ext cx="9293174" cy="1909763"/>
          </a:xfrm>
          <a:prstGeom prst="rect">
            <a:avLst/>
          </a:prstGeom>
          <a:ln w="12700">
            <a:miter lim="400000"/>
          </a:ln>
        </p:spPr>
      </p:pic>
      <p:sp>
        <p:nvSpPr>
          <p:cNvPr id="24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divider blu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Title Text"/>
          <p:cNvSpPr txBox="1">
            <a:spLocks noGrp="1"/>
          </p:cNvSpPr>
          <p:nvPr>
            <p:ph type="title"/>
          </p:nvPr>
        </p:nvSpPr>
        <p:spPr>
          <a:xfrm>
            <a:off x="846113" y="1501254"/>
            <a:ext cx="13825232" cy="3749882"/>
          </a:xfrm>
          <a:prstGeom prst="rect">
            <a:avLst/>
          </a:prstGeom>
        </p:spPr>
        <p:txBody>
          <a:bodyPr lIns="45719" tIns="45719" rIns="45719" bIns="45719" anchor="b"/>
          <a:lstStyle>
            <a:lvl1pPr defTabSz="457200">
              <a:defRPr sz="72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5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1pPr>
            <a:lvl2pPr marL="0" indent="4572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2pPr>
            <a:lvl3pPr marL="0" indent="9144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3pPr>
            <a:lvl4pPr marL="0" indent="13716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4pPr>
            <a:lvl5pPr marL="0" indent="18288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258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25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divider orang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Title Text"/>
          <p:cNvSpPr txBox="1">
            <a:spLocks noGrp="1"/>
          </p:cNvSpPr>
          <p:nvPr>
            <p:ph type="title"/>
          </p:nvPr>
        </p:nvSpPr>
        <p:spPr>
          <a:xfrm>
            <a:off x="846113" y="1501254"/>
            <a:ext cx="13825232" cy="3749882"/>
          </a:xfrm>
          <a:prstGeom prst="rect">
            <a:avLst/>
          </a:prstGeom>
        </p:spPr>
        <p:txBody>
          <a:bodyPr lIns="45719" tIns="45719" rIns="45719" bIns="45719" anchor="b"/>
          <a:lstStyle>
            <a:lvl1pPr defTabSz="457200">
              <a:defRPr sz="72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7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1pPr>
            <a:lvl2pPr marL="0" indent="4572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2pPr>
            <a:lvl3pPr marL="0" indent="9144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3pPr>
            <a:lvl4pPr marL="0" indent="13716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4pPr>
            <a:lvl5pPr marL="0" indent="18288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278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27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divider pink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Title Text"/>
          <p:cNvSpPr txBox="1">
            <a:spLocks noGrp="1"/>
          </p:cNvSpPr>
          <p:nvPr>
            <p:ph type="title"/>
          </p:nvPr>
        </p:nvSpPr>
        <p:spPr>
          <a:xfrm>
            <a:off x="846113" y="1501254"/>
            <a:ext cx="13825232" cy="3749882"/>
          </a:xfrm>
          <a:prstGeom prst="rect">
            <a:avLst/>
          </a:prstGeom>
        </p:spPr>
        <p:txBody>
          <a:bodyPr lIns="45719" tIns="45719" rIns="45719" bIns="45719" anchor="b"/>
          <a:lstStyle>
            <a:lvl1pPr defTabSz="457200">
              <a:defRPr sz="72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8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1pPr>
            <a:lvl2pPr marL="0" indent="4572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2pPr>
            <a:lvl3pPr marL="0" indent="9144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3pPr>
            <a:lvl4pPr marL="0" indent="13716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4pPr>
            <a:lvl5pPr marL="0" indent="18288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288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28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divider indigo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Title Text"/>
          <p:cNvSpPr txBox="1">
            <a:spLocks noGrp="1"/>
          </p:cNvSpPr>
          <p:nvPr>
            <p:ph type="title"/>
          </p:nvPr>
        </p:nvSpPr>
        <p:spPr>
          <a:xfrm>
            <a:off x="846113" y="1501254"/>
            <a:ext cx="13825232" cy="3749882"/>
          </a:xfrm>
          <a:prstGeom prst="rect">
            <a:avLst/>
          </a:prstGeom>
        </p:spPr>
        <p:txBody>
          <a:bodyPr lIns="45719" tIns="45719" rIns="45719" bIns="45719" anchor="b"/>
          <a:lstStyle>
            <a:lvl1pPr defTabSz="457200">
              <a:defRPr sz="72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9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1pPr>
            <a:lvl2pPr marL="0" indent="4572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2pPr>
            <a:lvl3pPr marL="0" indent="9144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3pPr>
            <a:lvl4pPr marL="0" indent="13716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4pPr>
            <a:lvl5pPr marL="0" indent="18288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298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29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divider black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Title Text"/>
          <p:cNvSpPr txBox="1">
            <a:spLocks noGrp="1"/>
          </p:cNvSpPr>
          <p:nvPr>
            <p:ph type="title"/>
          </p:nvPr>
        </p:nvSpPr>
        <p:spPr>
          <a:xfrm>
            <a:off x="846113" y="1501254"/>
            <a:ext cx="13825232" cy="3749882"/>
          </a:xfrm>
          <a:prstGeom prst="rect">
            <a:avLst/>
          </a:prstGeom>
        </p:spPr>
        <p:txBody>
          <a:bodyPr lIns="45719" tIns="45719" rIns="45719" bIns="45719" anchor="b"/>
          <a:lstStyle>
            <a:lvl1pPr defTabSz="457200">
              <a:defRPr sz="72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30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1pPr>
            <a:lvl2pPr marL="0" indent="4572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2pPr>
            <a:lvl3pPr marL="0" indent="9144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3pPr>
            <a:lvl4pPr marL="0" indent="13716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4pPr>
            <a:lvl5pPr marL="0" indent="18288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308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30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Video Cloud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Onc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wo elements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image1.pdf" descr="image1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32" name="Title Text"/>
          <p:cNvSpPr txBox="1">
            <a:spLocks noGrp="1"/>
          </p:cNvSpPr>
          <p:nvPr>
            <p:ph type="title"/>
          </p:nvPr>
        </p:nvSpPr>
        <p:spPr>
          <a:xfrm>
            <a:off x="541337" y="300038"/>
            <a:ext cx="14724064" cy="144938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581834" y="1947861"/>
            <a:ext cx="7837680" cy="6735765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Zencoder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Gallery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erform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Video Cloud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1" name="vc-bolt-logo-ondark.png" descr="vc-bolt-logo-ondark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668365" y="3349625"/>
            <a:ext cx="11990832" cy="2282952"/>
          </a:xfrm>
          <a:prstGeom prst="rect">
            <a:avLst/>
          </a:prstGeom>
          <a:ln w="12700">
            <a:miter lim="400000"/>
          </a:ln>
          <a:effectLst>
            <a:outerShdw blurRad="50800" dist="38100" dir="5400000" rotWithShape="0">
              <a:srgbClr val="000000">
                <a:alpha val="20000"/>
              </a:srgbClr>
            </a:outerShdw>
          </a:effectLst>
        </p:spPr>
      </p:pic>
      <p:sp>
        <p:nvSpPr>
          <p:cNvPr id="35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Onc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9" name="once-logo-ondark.png" descr="once-logo-ondark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827873" y="3349625"/>
            <a:ext cx="7671817" cy="2282952"/>
          </a:xfrm>
          <a:prstGeom prst="rect">
            <a:avLst/>
          </a:prstGeom>
          <a:ln w="12700">
            <a:miter lim="400000"/>
          </a:ln>
          <a:effectLst>
            <a:outerShdw blurRad="50800" dist="38100" dir="5400000" rotWithShape="0">
              <a:srgbClr val="000000">
                <a:alpha val="20000"/>
              </a:srgbClr>
            </a:outerShdw>
          </a:effectLst>
        </p:spPr>
      </p:pic>
      <p:sp>
        <p:nvSpPr>
          <p:cNvPr id="36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Zencoder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zc-bolt-logo-ondark.png" descr="zc-bolt-logo-ondark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409029" y="3355721"/>
            <a:ext cx="10509505" cy="2279905"/>
          </a:xfrm>
          <a:prstGeom prst="rect">
            <a:avLst/>
          </a:prstGeom>
          <a:ln w="12700">
            <a:miter lim="400000"/>
          </a:ln>
          <a:effectLst>
            <a:outerShdw blurRad="50800" dist="38100" dir="5400000" rotWithShape="0">
              <a:srgbClr val="000000">
                <a:alpha val="20000"/>
              </a:srgbClr>
            </a:outerShdw>
          </a:effectLst>
        </p:spPr>
      </p:pic>
      <p:sp>
        <p:nvSpPr>
          <p:cNvPr id="36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Gallery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5" name="gallery-logo-ondark.png" descr="gallery-logo-ondark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942912" y="3273425"/>
            <a:ext cx="9182101" cy="2298700"/>
          </a:xfrm>
          <a:prstGeom prst="rect">
            <a:avLst/>
          </a:prstGeom>
          <a:ln w="12700">
            <a:miter lim="400000"/>
          </a:ln>
          <a:effectLst>
            <a:outerShdw blurRad="50800" dist="38100" dir="5400000" rotWithShape="0">
              <a:srgbClr val="000000">
                <a:alpha val="20000"/>
              </a:srgbClr>
            </a:outerShdw>
          </a:effectLst>
        </p:spPr>
      </p:pic>
      <p:sp>
        <p:nvSpPr>
          <p:cNvPr id="37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Gallery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3" name="brightcove-perform.png" descr="brightcove-perfor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901280" y="3273425"/>
            <a:ext cx="9525001" cy="2311151"/>
          </a:xfrm>
          <a:prstGeom prst="rect">
            <a:avLst/>
          </a:prstGeom>
          <a:ln w="12700">
            <a:miter lim="400000"/>
          </a:ln>
          <a:effectLst>
            <a:outerShdw blurRad="50800" dist="38100" dir="5400000" rotWithShape="0">
              <a:srgbClr val="000000">
                <a:alpha val="20000"/>
              </a:srgbClr>
            </a:outerShdw>
          </a:effectLst>
        </p:spPr>
      </p:pic>
      <p:sp>
        <p:nvSpPr>
          <p:cNvPr id="38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imated alternate">
    <p:bg>
      <p:bgPr>
        <a:gradFill flip="none" rotWithShape="1">
          <a:gsLst>
            <a:gs pos="0">
              <a:srgbClr val="ECECEC"/>
            </a:gs>
            <a:gs pos="100000">
              <a:srgbClr val="C9C9C9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1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149603" y="6206247"/>
            <a:ext cx="6571529" cy="6069762"/>
          </a:xfrm>
          <a:prstGeom prst="rect">
            <a:avLst/>
          </a:prstGeom>
          <a:ln w="12700">
            <a:miter lim="400000"/>
          </a:ln>
        </p:spPr>
      </p:pic>
      <p:pic>
        <p:nvPicPr>
          <p:cNvPr id="392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49746" y="6370639"/>
            <a:ext cx="2191061" cy="2023763"/>
          </a:xfrm>
          <a:prstGeom prst="rect">
            <a:avLst/>
          </a:prstGeom>
          <a:ln w="12700">
            <a:miter lim="400000"/>
          </a:ln>
        </p:spPr>
      </p:pic>
      <p:pic>
        <p:nvPicPr>
          <p:cNvPr id="393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424345" y="1417952"/>
            <a:ext cx="6055623" cy="5593247"/>
          </a:xfrm>
          <a:prstGeom prst="rect">
            <a:avLst/>
          </a:prstGeom>
          <a:ln w="12700">
            <a:miter lim="400000"/>
          </a:ln>
        </p:spPr>
      </p:pic>
      <p:pic>
        <p:nvPicPr>
          <p:cNvPr id="394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330781" y="-2855032"/>
            <a:ext cx="8490781" cy="7842468"/>
          </a:xfrm>
          <a:prstGeom prst="rect">
            <a:avLst/>
          </a:prstGeom>
          <a:ln w="12700">
            <a:miter lim="400000"/>
          </a:ln>
        </p:spPr>
      </p:pic>
      <p:pic>
        <p:nvPicPr>
          <p:cNvPr id="395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7863" y="3693123"/>
            <a:ext cx="5008663" cy="4626227"/>
          </a:xfrm>
          <a:prstGeom prst="rect">
            <a:avLst/>
          </a:prstGeom>
          <a:ln w="12700">
            <a:miter lim="400000"/>
          </a:ln>
        </p:spPr>
      </p:pic>
      <p:pic>
        <p:nvPicPr>
          <p:cNvPr id="396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45576" y="2754598"/>
            <a:ext cx="1261607" cy="1165277"/>
          </a:xfrm>
          <a:prstGeom prst="rect">
            <a:avLst/>
          </a:prstGeom>
          <a:ln w="12700">
            <a:miter lim="400000"/>
          </a:ln>
        </p:spPr>
      </p:pic>
      <p:sp>
        <p:nvSpPr>
          <p:cNvPr id="397" name="Title Text"/>
          <p:cNvSpPr txBox="1">
            <a:spLocks noGrp="1"/>
          </p:cNvSpPr>
          <p:nvPr>
            <p:ph type="title"/>
          </p:nvPr>
        </p:nvSpPr>
        <p:spPr>
          <a:xfrm>
            <a:off x="846113" y="2249589"/>
            <a:ext cx="13825232" cy="3001547"/>
          </a:xfrm>
          <a:prstGeom prst="rect">
            <a:avLst/>
          </a:prstGeom>
        </p:spPr>
        <p:txBody>
          <a:bodyPr lIns="45719" tIns="45719" rIns="45719" bIns="45719" anchor="b"/>
          <a:lstStyle>
            <a:lvl1pPr defTabSz="457200">
              <a:defRPr sz="7200">
                <a:solidFill>
                  <a:srgbClr val="6B6B6C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398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 lIns="45719" tIns="45719" rIns="45719" bIns="45719">
            <a:noAutofit/>
          </a:bodyPr>
          <a:lstStyle>
            <a:lvl1pPr marL="0" indent="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1pPr>
            <a:lvl2pPr marL="0" indent="4572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2pPr>
            <a:lvl3pPr marL="0" indent="9144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3pPr>
            <a:lvl4pPr marL="0" indent="13716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4pPr>
            <a:lvl5pPr marL="0" indent="18288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399" name="logo-brightcove.png" descr="logo-brightcov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14412" y="1039812"/>
            <a:ext cx="3627439" cy="882651"/>
          </a:xfrm>
          <a:prstGeom prst="rect">
            <a:avLst/>
          </a:prstGeom>
          <a:ln w="12700">
            <a:miter lim="400000"/>
          </a:ln>
        </p:spPr>
      </p:pic>
      <p:sp>
        <p:nvSpPr>
          <p:cNvPr id="40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414673" y="8768021"/>
            <a:ext cx="4041987" cy="520701"/>
          </a:xfrm>
          <a:prstGeom prst="rect">
            <a:avLst/>
          </a:prstGeom>
        </p:spPr>
        <p:txBody>
          <a:bodyPr wrap="square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enter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image1.pdf" descr="image1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42" name="Title Text"/>
          <p:cNvSpPr txBox="1">
            <a:spLocks noGrp="1"/>
          </p:cNvSpPr>
          <p:nvPr>
            <p:ph type="title"/>
          </p:nvPr>
        </p:nvSpPr>
        <p:spPr>
          <a:xfrm>
            <a:off x="541337" y="300038"/>
            <a:ext cx="14724064" cy="144938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/>
          </p:nvPr>
        </p:nvSpPr>
        <p:spPr>
          <a:xfrm>
            <a:off x="541339" y="1978025"/>
            <a:ext cx="15742443" cy="6575425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50000"/>
              </a:lnSpc>
              <a:buClrTx/>
              <a:buSzTx/>
              <a:buFontTx/>
              <a:buNone/>
              <a:defRPr sz="4000"/>
            </a:lvl1pPr>
            <a:lvl2pPr marL="577850" indent="-342900">
              <a:lnSpc>
                <a:spcPct val="150000"/>
              </a:lnSpc>
              <a:buClrTx/>
              <a:buFontTx/>
              <a:defRPr sz="4000"/>
            </a:lvl2pPr>
            <a:lvl3pPr marL="801687" indent="-342900">
              <a:lnSpc>
                <a:spcPct val="150000"/>
              </a:lnSpc>
              <a:buClrTx/>
              <a:buFontTx/>
              <a:defRPr sz="4000"/>
            </a:lvl3pPr>
            <a:lvl4pPr marL="1065212" indent="-381000">
              <a:lnSpc>
                <a:spcPct val="150000"/>
              </a:lnSpc>
              <a:buClrTx/>
              <a:buFontTx/>
              <a:defRPr sz="4000"/>
            </a:lvl4pPr>
            <a:lvl5pPr marL="1289050" indent="-381000">
              <a:lnSpc>
                <a:spcPct val="150000"/>
              </a:lnSpc>
              <a:buClrTx/>
              <a:buFontTx/>
              <a:defRPr sz="4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aragraph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image1.pdf" descr="image1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52" name="Title Text"/>
          <p:cNvSpPr txBox="1">
            <a:spLocks noGrp="1"/>
          </p:cNvSpPr>
          <p:nvPr>
            <p:ph type="title"/>
          </p:nvPr>
        </p:nvSpPr>
        <p:spPr>
          <a:xfrm>
            <a:off x="541337" y="300038"/>
            <a:ext cx="14724064" cy="144938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4" name="Body Level One…"/>
          <p:cNvSpPr txBox="1">
            <a:spLocks noGrp="1"/>
          </p:cNvSpPr>
          <p:nvPr>
            <p:ph type="body" idx="1"/>
          </p:nvPr>
        </p:nvSpPr>
        <p:spPr>
          <a:xfrm>
            <a:off x="541337" y="3251200"/>
            <a:ext cx="15742444" cy="543242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4500"/>
              </a:lnSpc>
              <a:buClrTx/>
              <a:buSzTx/>
              <a:buFontTx/>
              <a:buNone/>
            </a:lvl1pPr>
            <a:lvl2pPr>
              <a:lnSpc>
                <a:spcPts val="4500"/>
              </a:lnSpc>
              <a:buClrTx/>
              <a:buFontTx/>
            </a:lvl2pPr>
            <a:lvl3pPr>
              <a:lnSpc>
                <a:spcPts val="4500"/>
              </a:lnSpc>
              <a:buClrTx/>
              <a:buFontTx/>
            </a:lvl3pPr>
            <a:lvl4pPr>
              <a:lnSpc>
                <a:spcPts val="4500"/>
              </a:lnSpc>
              <a:buClrTx/>
              <a:buFontTx/>
            </a:lvl4pPr>
            <a:lvl5pPr>
              <a:lnSpc>
                <a:spcPts val="4500"/>
              </a:lnSpc>
              <a:buClrTx/>
              <a:buFontTx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Rectangle"/>
          <p:cNvSpPr>
            <a:spLocks noGrp="1"/>
          </p:cNvSpPr>
          <p:nvPr>
            <p:ph type="body" sz="quarter" idx="13"/>
          </p:nvPr>
        </p:nvSpPr>
        <p:spPr>
          <a:xfrm>
            <a:off x="541337" y="1978025"/>
            <a:ext cx="15741651" cy="1273175"/>
          </a:xfrm>
          <a:prstGeom prst="rect">
            <a:avLst/>
          </a:prstGeom>
        </p:spPr>
        <p:txBody>
          <a:bodyPr anchor="b"/>
          <a:lstStyle/>
          <a:p>
            <a:pPr marL="0" indent="0">
              <a:buClrTx/>
              <a:buSzTx/>
              <a:buFontTx/>
              <a:buNone/>
              <a:defRPr sz="4000" b="1"/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aragraph with pull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image1.pdf" descr="image1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63" name="Title Text"/>
          <p:cNvSpPr txBox="1">
            <a:spLocks noGrp="1"/>
          </p:cNvSpPr>
          <p:nvPr>
            <p:ph type="title"/>
          </p:nvPr>
        </p:nvSpPr>
        <p:spPr>
          <a:xfrm>
            <a:off x="541337" y="300038"/>
            <a:ext cx="14724064" cy="144938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65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41339" y="1978025"/>
            <a:ext cx="6293642" cy="6423025"/>
          </a:xfrm>
          <a:prstGeom prst="rect">
            <a:avLst/>
          </a:prstGeom>
        </p:spPr>
        <p:txBody>
          <a:bodyPr anchor="ctr"/>
          <a:lstStyle>
            <a:lvl1pPr marL="0" indent="0">
              <a:buClrTx/>
              <a:buSzTx/>
              <a:buFontTx/>
              <a:buNone/>
              <a:defRPr sz="4400" b="1"/>
            </a:lvl1pPr>
            <a:lvl2pPr marL="612140" indent="-377190">
              <a:buClrTx/>
              <a:buFontTx/>
              <a:defRPr sz="4400" b="1"/>
            </a:lvl2pPr>
            <a:lvl3pPr marL="835978" indent="-377190">
              <a:buClrTx/>
              <a:buFontTx/>
              <a:defRPr sz="4400" b="1"/>
            </a:lvl3pPr>
            <a:lvl4pPr marL="1103312" indent="-419100">
              <a:buClrTx/>
              <a:buFontTx/>
              <a:defRPr sz="4400" b="1"/>
            </a:lvl4pPr>
            <a:lvl5pPr marL="1327150" indent="-419100">
              <a:buClrTx/>
              <a:buFontTx/>
              <a:defRPr sz="4400" b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6" name="Rectangle"/>
          <p:cNvSpPr>
            <a:spLocks noGrp="1"/>
          </p:cNvSpPr>
          <p:nvPr>
            <p:ph type="body" sz="half" idx="13"/>
          </p:nvPr>
        </p:nvSpPr>
        <p:spPr>
          <a:xfrm>
            <a:off x="7062788" y="1978025"/>
            <a:ext cx="9144001" cy="6423025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ts val="4800"/>
              </a:lnSpc>
              <a:spcBef>
                <a:spcPts val="1200"/>
              </a:spcBef>
              <a:buClrTx/>
              <a:buSzTx/>
              <a:buFontTx/>
              <a:buNone/>
              <a:defRPr sz="4000"/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ingle element bulleted list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image1.pdf" descr="image1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74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4000"/>
            </a:lvl1pPr>
          </a:lstStyle>
          <a:p>
            <a:r>
              <a:t>Title Text</a:t>
            </a:r>
          </a:p>
        </p:txBody>
      </p:sp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342900" indent="-342900">
              <a:defRPr sz="3200"/>
            </a:lvl1pPr>
            <a:lvl2pPr marL="577850" indent="-342900">
              <a:defRPr sz="3200"/>
            </a:lvl2pPr>
            <a:lvl3pPr marL="801687" indent="-342900">
              <a:defRPr sz="3200"/>
            </a:lvl3pPr>
            <a:lvl4pPr marL="1076098" indent="-391885">
              <a:defRPr sz="3200"/>
            </a:lvl4pPr>
            <a:lvl5pPr marL="1299935" indent="-391885"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divider orang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84" name="Title Text"/>
          <p:cNvSpPr txBox="1">
            <a:spLocks noGrp="1"/>
          </p:cNvSpPr>
          <p:nvPr>
            <p:ph type="title"/>
          </p:nvPr>
        </p:nvSpPr>
        <p:spPr>
          <a:xfrm>
            <a:off x="846113" y="1501254"/>
            <a:ext cx="13825232" cy="3749882"/>
          </a:xfrm>
          <a:prstGeom prst="rect">
            <a:avLst/>
          </a:prstGeom>
        </p:spPr>
        <p:txBody>
          <a:bodyPr/>
          <a:lstStyle>
            <a:lvl1pPr>
              <a:defRPr sz="72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85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1pPr>
            <a:lvl2pPr marL="0" indent="23495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2pPr>
            <a:lvl3pPr marL="0" indent="458787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3pPr>
            <a:lvl4pPr marL="0" indent="684212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4pPr>
            <a:lvl5pPr marL="0" indent="90805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86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8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85151" y="8785949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imated alternate">
    <p:bg>
      <p:bgPr>
        <a:gradFill flip="none" rotWithShape="1">
          <a:gsLst>
            <a:gs pos="0">
              <a:srgbClr val="ECECEC"/>
            </a:gs>
            <a:gs pos="100000">
              <a:srgbClr val="C9C9C9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image1.pdf" descr="image1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pic>
        <p:nvPicPr>
          <p:cNvPr id="95" name="image3.png" descr="image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1149603" y="6206247"/>
            <a:ext cx="6571529" cy="6069762"/>
          </a:xfrm>
          <a:prstGeom prst="rect">
            <a:avLst/>
          </a:prstGeom>
          <a:ln w="12700">
            <a:miter lim="400000"/>
          </a:ln>
        </p:spPr>
      </p:pic>
      <p:pic>
        <p:nvPicPr>
          <p:cNvPr id="96" name="image3.png" descr="image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049746" y="6370639"/>
            <a:ext cx="2191061" cy="2023763"/>
          </a:xfrm>
          <a:prstGeom prst="rect">
            <a:avLst/>
          </a:prstGeom>
          <a:ln w="12700">
            <a:miter lim="400000"/>
          </a:ln>
        </p:spPr>
      </p:pic>
      <p:pic>
        <p:nvPicPr>
          <p:cNvPr id="97" name="image3.png" descr="image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424345" y="1417952"/>
            <a:ext cx="6055623" cy="5593247"/>
          </a:xfrm>
          <a:prstGeom prst="rect">
            <a:avLst/>
          </a:prstGeom>
          <a:ln w="12700">
            <a:miter lim="400000"/>
          </a:ln>
        </p:spPr>
      </p:pic>
      <p:pic>
        <p:nvPicPr>
          <p:cNvPr id="98" name="image3.png" descr="image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330781" y="-2855032"/>
            <a:ext cx="8490781" cy="7842468"/>
          </a:xfrm>
          <a:prstGeom prst="rect">
            <a:avLst/>
          </a:prstGeom>
          <a:ln w="12700">
            <a:miter lim="400000"/>
          </a:ln>
        </p:spPr>
      </p:pic>
      <p:pic>
        <p:nvPicPr>
          <p:cNvPr id="99" name="image3.png" descr="image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87863" y="3693123"/>
            <a:ext cx="5008663" cy="4626227"/>
          </a:xfrm>
          <a:prstGeom prst="rect">
            <a:avLst/>
          </a:prstGeom>
          <a:ln w="12700">
            <a:miter lim="400000"/>
          </a:ln>
        </p:spPr>
      </p:pic>
      <p:pic>
        <p:nvPicPr>
          <p:cNvPr id="100" name="image3.png" descr="image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245576" y="2754598"/>
            <a:ext cx="1261607" cy="1165277"/>
          </a:xfrm>
          <a:prstGeom prst="rect">
            <a:avLst/>
          </a:prstGeom>
          <a:ln w="12700">
            <a:miter lim="400000"/>
          </a:ln>
        </p:spPr>
      </p:pic>
      <p:sp>
        <p:nvSpPr>
          <p:cNvPr id="101" name="Title Text"/>
          <p:cNvSpPr txBox="1">
            <a:spLocks noGrp="1"/>
          </p:cNvSpPr>
          <p:nvPr>
            <p:ph type="title"/>
          </p:nvPr>
        </p:nvSpPr>
        <p:spPr>
          <a:xfrm>
            <a:off x="846113" y="2249589"/>
            <a:ext cx="13825232" cy="3001547"/>
          </a:xfrm>
          <a:prstGeom prst="rect">
            <a:avLst/>
          </a:prstGeom>
        </p:spPr>
        <p:txBody>
          <a:bodyPr/>
          <a:lstStyle>
            <a:lvl1pPr>
              <a:defRPr sz="7200">
                <a:solidFill>
                  <a:srgbClr val="6B6B6C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0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1pPr>
            <a:lvl2pPr marL="0" indent="23495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2pPr>
            <a:lvl3pPr marL="0" indent="458787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3pPr>
            <a:lvl4pPr marL="0" indent="684212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4pPr>
            <a:lvl5pPr marL="0" indent="90805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03" name="logo-brightcove.png" descr="logo-brightcov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14412" y="1039812"/>
            <a:ext cx="3627439" cy="882651"/>
          </a:xfrm>
          <a:prstGeom prst="rect">
            <a:avLst/>
          </a:prstGeom>
          <a:ln w="12700">
            <a:miter lim="400000"/>
          </a:ln>
        </p:spPr>
      </p:pic>
      <p:sp>
        <p:nvSpPr>
          <p:cNvPr id="10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theme" Target="../theme/theme1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1.pdf" descr="image1.pdf"/>
          <p:cNvPicPr>
            <a:picLocks noChangeAspect="1"/>
          </p:cNvPicPr>
          <p:nvPr/>
        </p:nvPicPr>
        <p:blipFill>
          <a:blip r:embed="rId40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541345" y="300038"/>
            <a:ext cx="14724056" cy="14493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7353" tIns="77353" rIns="77353" bIns="77353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7353" tIns="77353" rIns="77353" bIns="77353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9" cy="288824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400">
                <a:solidFill>
                  <a:srgbClr val="3F414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6" name="©2016  Brightcove Inc"/>
          <p:cNvSpPr txBox="1"/>
          <p:nvPr/>
        </p:nvSpPr>
        <p:spPr>
          <a:xfrm>
            <a:off x="14870052" y="9357569"/>
            <a:ext cx="186139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>
                <a:solidFill>
                  <a:srgbClr val="3F4140"/>
                </a:solidFill>
              </a:defRPr>
            </a:lvl1pPr>
          </a:lstStyle>
          <a:p>
            <a:r>
              <a:rPr dirty="0"/>
              <a:t>©201</a:t>
            </a:r>
            <a:r>
              <a:rPr lang="en-US" dirty="0"/>
              <a:t>9</a:t>
            </a:r>
            <a:r>
              <a:rPr dirty="0"/>
              <a:t>  Brightcove Inc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3" r:id="rId24"/>
    <p:sldLayoutId id="2147483674" r:id="rId25"/>
    <p:sldLayoutId id="2147483675" r:id="rId26"/>
    <p:sldLayoutId id="2147483676" r:id="rId27"/>
    <p:sldLayoutId id="2147483677" r:id="rId28"/>
    <p:sldLayoutId id="2147483678" r:id="rId29"/>
    <p:sldLayoutId id="2147483679" r:id="rId30"/>
    <p:sldLayoutId id="2147483680" r:id="rId31"/>
    <p:sldLayoutId id="2147483681" r:id="rId32"/>
    <p:sldLayoutId id="2147483682" r:id="rId33"/>
    <p:sldLayoutId id="2147483683" r:id="rId34"/>
    <p:sldLayoutId id="2147483684" r:id="rId35"/>
    <p:sldLayoutId id="2147483685" r:id="rId36"/>
    <p:sldLayoutId id="2147483686" r:id="rId37"/>
    <p:sldLayoutId id="2147483687" r:id="rId38"/>
  </p:sldLayoutIdLst>
  <p:transition spd="med"/>
  <p:txStyles>
    <p:titleStyle>
      <a:lvl1pPr marL="0" marR="0" indent="0" algn="l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l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l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l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l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5pPr>
      <a:lvl6pPr marL="0" marR="0" indent="457200" algn="l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6pPr>
      <a:lvl7pPr marL="0" marR="0" indent="914400" algn="l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7pPr>
      <a:lvl8pPr marL="0" marR="0" indent="1371600" algn="l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8pPr>
      <a:lvl9pPr marL="0" marR="0" indent="1828800" algn="l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308610" marR="0" indent="-308610" algn="l" defTabSz="773112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Arial"/>
        <a:buChar char="•"/>
        <a:tabLst/>
        <a:defRPr sz="3600" b="0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1pPr>
      <a:lvl2pPr marL="543560" marR="0" indent="-308610" algn="l" defTabSz="773112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Arial"/>
        <a:buChar char="•"/>
        <a:tabLst/>
        <a:defRPr sz="3600" b="0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2pPr>
      <a:lvl3pPr marL="767398" marR="0" indent="-308610" algn="l" defTabSz="773112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Arial"/>
        <a:buChar char="•"/>
        <a:tabLst/>
        <a:defRPr sz="3600" b="0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3pPr>
      <a:lvl4pPr marL="1027112" marR="0" indent="-342900" algn="l" defTabSz="773112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Arial"/>
        <a:buChar char="•"/>
        <a:tabLst/>
        <a:defRPr sz="3600" b="0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4pPr>
      <a:lvl5pPr marL="1250950" marR="0" indent="-342900" algn="l" defTabSz="773112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Arial"/>
        <a:buChar char="•"/>
        <a:tabLst/>
        <a:defRPr sz="3600" b="0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5pPr>
      <a:lvl6pPr marL="4277202" marR="0" indent="-409518" algn="l" defTabSz="773112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Arial"/>
        <a:buChar char="•"/>
        <a:tabLst/>
        <a:defRPr sz="3600" b="0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6pPr>
      <a:lvl7pPr marL="5050738" marR="0" indent="-409518" algn="l" defTabSz="773112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Arial"/>
        <a:buChar char="•"/>
        <a:tabLst/>
        <a:defRPr sz="3600" b="0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7pPr>
      <a:lvl8pPr marL="5824275" marR="0" indent="-409518" algn="l" defTabSz="773112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Arial"/>
        <a:buChar char="•"/>
        <a:tabLst/>
        <a:defRPr sz="3600" b="0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8pPr>
      <a:lvl9pPr marL="6597813" marR="0" indent="-409519" algn="l" defTabSz="773112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Arial"/>
        <a:buChar char="•"/>
        <a:tabLst/>
        <a:defRPr sz="3600" b="0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9pPr>
    </p:bodyStyle>
    <p:otherStyle>
      <a:lvl1pPr marL="0" marR="0" indent="0" algn="r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r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r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r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r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r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r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r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r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hyperlink" Target="mailto:mboles@brightcove.com?subject=" TargetMode="External"/><Relationship Id="rId1" Type="http://schemas.openxmlformats.org/officeDocument/2006/relationships/slideLayout" Target="../slideLayouts/slideLayout3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1EDWaCA" TargetMode="External"/><Relationship Id="rId2" Type="http://schemas.openxmlformats.org/officeDocument/2006/relationships/hyperlink" Target="https://github.com/BrightcoveLearning/curriculum-developing-bc-player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support.brightcove.com/brightcove-player-developer" TargetMode="External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hyperlink" Target="https://brightcovelearning.github.io/Brightcove-API-References/brightcove-player/current-release/index.html" TargetMode="Externa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://brightcovelearning.github.io/Brightcove-API-References/brightcove-player/current-release/Player.html%23toc6__anchor" TargetMode="Externa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://brightcovelearning.github.io/Brightcove-API-References/brightcove-player/current-release/Player.html%23toc120__anchor" TargetMode="Externa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support.brightcove.com/brightcove-player-sample-autoplay-unmute-button-iossafarichrome" TargetMode="External"/><Relationship Id="rId2" Type="http://schemas.openxmlformats.org/officeDocument/2006/relationships/hyperlink" Target="https://support.brightcove.com/autoplay-considerations" TargetMode="Externa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hyperlink" Target="http://codepen.io/team/bcls/pen/KzyoNG" TargetMode="External"/><Relationship Id="rId1" Type="http://schemas.openxmlformats.org/officeDocument/2006/relationships/slideLayout" Target="../slideLayouts/slideLayout2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support.brightcove.com/implementing-playlists-programmatically%23Set_initial_video" TargetMode="External"/><Relationship Id="rId2" Type="http://schemas.openxmlformats.org/officeDocument/2006/relationships/hyperlink" Target="http://docs.brightcove.com/en/player/brightcove-player/samples/listen-for-play-button.html" TargetMode="Externa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hyperlink" Target="http://codepen.io/team/bcls/pen/WwXVNm" TargetMode="External"/><Relationship Id="rId1" Type="http://schemas.openxmlformats.org/officeDocument/2006/relationships/slideLayout" Target="../slideLayouts/slideLayout2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s://support.brightcove.com/brightcove-player-sample-playback-rate-adjuster" TargetMode="External"/><Relationship Id="rId2" Type="http://schemas.openxmlformats.org/officeDocument/2006/relationships/hyperlink" Target="https://support.brightcove.com/brightcove-player-sample-disable-forward-scrubbing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support.brightcove.com/player-catalog%23getSearch_method" TargetMode="Externa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Developing with the Brightcove Player"/>
          <p:cNvSpPr txBox="1">
            <a:spLocks noGrp="1"/>
          </p:cNvSpPr>
          <p:nvPr>
            <p:ph type="title"/>
          </p:nvPr>
        </p:nvSpPr>
        <p:spPr>
          <a:xfrm>
            <a:off x="846114" y="2249589"/>
            <a:ext cx="13825231" cy="3001547"/>
          </a:xfrm>
          <a:prstGeom prst="rect">
            <a:avLst/>
          </a:prstGeom>
        </p:spPr>
        <p:txBody>
          <a:bodyPr/>
          <a:lstStyle/>
          <a:p>
            <a:r>
              <a:t>Developing with the</a:t>
            </a:r>
            <a:br/>
            <a:r>
              <a:t>Brightcove Player</a:t>
            </a:r>
          </a:p>
        </p:txBody>
      </p:sp>
      <p:sp>
        <p:nvSpPr>
          <p:cNvPr id="410" name="Matt Boles…"/>
          <p:cNvSpPr txBox="1">
            <a:spLocks noGrp="1"/>
          </p:cNvSpPr>
          <p:nvPr>
            <p:ph type="body" sz="half" idx="1"/>
          </p:nvPr>
        </p:nvSpPr>
        <p:spPr>
          <a:xfrm>
            <a:off x="846111" y="5263834"/>
            <a:ext cx="15422020" cy="3892865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Matt Boles</a:t>
            </a:r>
          </a:p>
          <a:p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/>
              </a:rPr>
              <a:t>mboles@brightcove.com</a:t>
            </a:r>
          </a:p>
        </p:txBody>
      </p:sp>
      <p:pic>
        <p:nvPicPr>
          <p:cNvPr id="411" name="vc-bolt-logo.png" descr="vc-bolt-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646340" y="7752483"/>
            <a:ext cx="6126739" cy="116527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etting Session Materials - GitHub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Getting Session Materials - GitHub</a:t>
            </a:r>
          </a:p>
        </p:txBody>
      </p:sp>
      <p:sp>
        <p:nvSpPr>
          <p:cNvPr id="451" name="Student files and slides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rPr dirty="0"/>
              <a:t>Student files and slides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rPr u="sng" dirty="0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/>
              </a:rPr>
              <a:t>https://github.com/BrightcoveLearning/curriculum-developing-bc-player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rPr u="sng" dirty="0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3"/>
              </a:rPr>
              <a:t>http://bit.ly/1EDWaCA</a:t>
            </a:r>
          </a:p>
        </p:txBody>
      </p:sp>
      <p:sp>
        <p:nvSpPr>
          <p:cNvPr id="45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81288" y="9357569"/>
            <a:ext cx="288713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10</a:t>
            </a:fld>
            <a:endParaRPr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0765" y="3431149"/>
            <a:ext cx="10158996" cy="58242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Brightcove Player Documentation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Brightcove Player Documentation</a:t>
            </a:r>
          </a:p>
        </p:txBody>
      </p:sp>
      <p:sp>
        <p:nvSpPr>
          <p:cNvPr id="45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11</a:t>
            </a:fld>
            <a:endParaRPr/>
          </a:p>
        </p:txBody>
      </p:sp>
      <p:pic>
        <p:nvPicPr>
          <p:cNvPr id="45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0400" y="2476500"/>
            <a:ext cx="11734570" cy="6760613"/>
          </a:xfrm>
          <a:prstGeom prst="rect">
            <a:avLst/>
          </a:prstGeom>
          <a:ln w="12700">
            <a:miter lim="400000"/>
          </a:ln>
        </p:spPr>
      </p:pic>
      <p:sp>
        <p:nvSpPr>
          <p:cNvPr id="458" name="https://support.brightcove.com/brightcove-player-developer"/>
          <p:cNvSpPr txBox="1">
            <a:spLocks noGrp="1"/>
          </p:cNvSpPr>
          <p:nvPr>
            <p:ph type="body" sz="quarter" idx="1"/>
          </p:nvPr>
        </p:nvSpPr>
        <p:spPr>
          <a:xfrm>
            <a:off x="541345" y="1809489"/>
            <a:ext cx="9870379" cy="765435"/>
          </a:xfrm>
          <a:prstGeom prst="rect">
            <a:avLst/>
          </a:prstGeom>
        </p:spPr>
        <p:txBody>
          <a:bodyPr/>
          <a:lstStyle>
            <a:lvl1pPr marL="301752" indent="-301752" defTabSz="680339">
              <a:spcBef>
                <a:spcPts val="500"/>
              </a:spcBef>
              <a:defRPr sz="2816"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3"/>
              </a:defRPr>
            </a:lvl1pPr>
          </a:lstStyle>
          <a:p>
            <a:pPr>
              <a:defRPr u="none">
                <a:solidFill>
                  <a:srgbClr val="606163"/>
                </a:solidFill>
                <a:uFillTx/>
              </a:defRPr>
            </a:pP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3"/>
              </a:rPr>
              <a:t>https://support.brightcove.com/brightcove-player-developer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Brightcove Player API Documentation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Brightcove Player API Documentation</a:t>
            </a:r>
          </a:p>
        </p:txBody>
      </p:sp>
      <p:sp>
        <p:nvSpPr>
          <p:cNvPr id="461" name="https://brightcovelearning.github.io/Brightcove-API-References/brightcove-player/current-release/index.html"/>
          <p:cNvSpPr txBox="1">
            <a:spLocks noGrp="1"/>
          </p:cNvSpPr>
          <p:nvPr>
            <p:ph type="body" idx="1"/>
          </p:nvPr>
        </p:nvSpPr>
        <p:spPr>
          <a:xfrm>
            <a:off x="558703" y="1911089"/>
            <a:ext cx="15877479" cy="6848735"/>
          </a:xfrm>
          <a:prstGeom prst="rect">
            <a:avLst/>
          </a:prstGeom>
        </p:spPr>
        <p:txBody>
          <a:bodyPr/>
          <a:lstStyle>
            <a:lvl1pPr marL="342900" indent="-342900">
              <a:defRPr sz="3200"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/>
              </a:defRPr>
            </a:lvl1pPr>
          </a:lstStyle>
          <a:p>
            <a:pPr>
              <a:defRPr u="none">
                <a:solidFill>
                  <a:srgbClr val="606163"/>
                </a:solidFill>
                <a:uFillTx/>
              </a:defRPr>
            </a:pP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/>
              </a:rPr>
              <a:t>https://brightcovelearning.github.io/Brightcove-API-References/brightcove-player/current-release/index.html</a:t>
            </a:r>
          </a:p>
        </p:txBody>
      </p:sp>
      <p:sp>
        <p:nvSpPr>
          <p:cNvPr id="46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12</a:t>
            </a:fld>
            <a:endParaRPr/>
          </a:p>
        </p:txBody>
      </p:sp>
      <p:pic>
        <p:nvPicPr>
          <p:cNvPr id="463" name="bcp-api-docs.png" descr="bcp-api-docs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68350" y="3727450"/>
            <a:ext cx="12074551" cy="4408340"/>
          </a:xfrm>
          <a:prstGeom prst="rect">
            <a:avLst/>
          </a:prstGeom>
          <a:ln w="25400">
            <a:solidFill>
              <a:srgbClr val="000000"/>
            </a:solidFill>
          </a:ln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Task 1: Using the API to Play a Video and Display Event Object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Demo</a:t>
            </a:r>
            <a:r>
              <a:rPr dirty="0"/>
              <a:t>: </a:t>
            </a:r>
            <a:r>
              <a:rPr lang="en-US" dirty="0"/>
              <a:t>Programmatically Play a Video</a:t>
            </a:r>
            <a:r>
              <a:rPr dirty="0"/>
              <a:t> </a:t>
            </a:r>
          </a:p>
        </p:txBody>
      </p:sp>
      <p:sp>
        <p:nvSpPr>
          <p:cNvPr id="532" name="Body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Quick look at the process of using the API</a:t>
            </a:r>
          </a:p>
          <a:p>
            <a:r>
              <a:rPr lang="en-US" dirty="0"/>
              <a:t>(a “Spiral Learning” event)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0774494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Using JavaScript with Brightcove Player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Using JavaScript with Brightcove Player</a:t>
            </a:r>
          </a:p>
        </p:txBody>
      </p:sp>
      <p:sp>
        <p:nvSpPr>
          <p:cNvPr id="470" name="Body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API Is Event Driven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API Is Event Driven</a:t>
            </a:r>
          </a:p>
        </p:txBody>
      </p:sp>
      <p:sp>
        <p:nvSpPr>
          <p:cNvPr id="477" name="function foo() {…"/>
          <p:cNvSpPr txBox="1">
            <a:spLocks noGrp="1"/>
          </p:cNvSpPr>
          <p:nvPr>
            <p:ph type="body" sz="quarter" idx="1"/>
          </p:nvPr>
        </p:nvSpPr>
        <p:spPr>
          <a:xfrm>
            <a:off x="541345" y="5483225"/>
            <a:ext cx="6293637" cy="32766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3200">
                <a:solidFill>
                  <a:srgbClr val="3F414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function foo() {</a:t>
            </a:r>
          </a:p>
          <a:p>
            <a:pPr marL="0" indent="0">
              <a:buSzTx/>
              <a:buNone/>
              <a:defRPr sz="3200">
                <a:solidFill>
                  <a:srgbClr val="3F414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  player = this;</a:t>
            </a:r>
          </a:p>
          <a:p>
            <a:pPr marL="0" indent="0">
              <a:buSzTx/>
              <a:buNone/>
              <a:defRPr sz="3200">
                <a:solidFill>
                  <a:srgbClr val="3F414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  player.loadVideo(123);</a:t>
            </a:r>
          </a:p>
          <a:p>
            <a:pPr marL="0" indent="0">
              <a:buSzTx/>
              <a:buNone/>
              <a:defRPr sz="3200">
                <a:solidFill>
                  <a:srgbClr val="3F414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  player.play();</a:t>
            </a:r>
          </a:p>
          <a:p>
            <a:pPr marL="0" indent="0">
              <a:buSzTx/>
              <a:buNone/>
              <a:defRPr sz="3200">
                <a:solidFill>
                  <a:srgbClr val="3F414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}</a:t>
            </a:r>
          </a:p>
        </p:txBody>
      </p:sp>
      <p:sp>
        <p:nvSpPr>
          <p:cNvPr id="47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15</a:t>
            </a:fld>
            <a:endParaRPr/>
          </a:p>
        </p:txBody>
      </p:sp>
      <p:sp>
        <p:nvSpPr>
          <p:cNvPr id="479" name="Shape"/>
          <p:cNvSpPr/>
          <p:nvPr/>
        </p:nvSpPr>
        <p:spPr>
          <a:xfrm>
            <a:off x="434180" y="3959225"/>
            <a:ext cx="6244673" cy="54014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17401" y="15493"/>
                </a:moveTo>
                <a:cubicBezTo>
                  <a:pt x="18376" y="14122"/>
                  <a:pt x="18900" y="12482"/>
                  <a:pt x="18900" y="10800"/>
                </a:cubicBezTo>
                <a:cubicBezTo>
                  <a:pt x="18900" y="6326"/>
                  <a:pt x="15273" y="2700"/>
                  <a:pt x="10800" y="2700"/>
                </a:cubicBezTo>
                <a:cubicBezTo>
                  <a:pt x="9117" y="2699"/>
                  <a:pt x="7477" y="3223"/>
                  <a:pt x="6106" y="4198"/>
                </a:cubicBezTo>
                <a:close/>
                <a:moveTo>
                  <a:pt x="4198" y="6106"/>
                </a:moveTo>
                <a:cubicBezTo>
                  <a:pt x="3223" y="7477"/>
                  <a:pt x="2700" y="9117"/>
                  <a:pt x="2700" y="10799"/>
                </a:cubicBezTo>
                <a:cubicBezTo>
                  <a:pt x="2700" y="15273"/>
                  <a:pt x="6326" y="18900"/>
                  <a:pt x="10800" y="18900"/>
                </a:cubicBezTo>
                <a:cubicBezTo>
                  <a:pt x="12482" y="18900"/>
                  <a:pt x="14122" y="18376"/>
                  <a:pt x="15493" y="17401"/>
                </a:cubicBezTo>
                <a:close/>
              </a:path>
            </a:pathLst>
          </a:custGeom>
          <a:solidFill>
            <a:srgbClr val="CC3366">
              <a:alpha val="27058"/>
            </a:srgbClr>
          </a:solidFill>
          <a:ln>
            <a:solidFill>
              <a:srgbClr val="8F8F90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80" name="videojs(&quot;video&quot;).ready(function(){…"/>
          <p:cNvSpPr txBox="1"/>
          <p:nvPr/>
        </p:nvSpPr>
        <p:spPr>
          <a:xfrm>
            <a:off x="6911181" y="4425689"/>
            <a:ext cx="10416383" cy="51729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7353" tIns="77353" rIns="77353" bIns="77353">
            <a:spAutoFit/>
          </a:bodyPr>
          <a:lstStyle/>
          <a:p>
            <a:pPr>
              <a:spcBef>
                <a:spcPts val="600"/>
              </a:spcBef>
              <a:defRPr sz="3600">
                <a:solidFill>
                  <a:srgbClr val="606163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lang="en-US" dirty="0"/>
              <a:t>videojs.getPlayer('myPlayerID')</a:t>
            </a:r>
            <a:br>
              <a:rPr lang="en-US" dirty="0"/>
            </a:br>
            <a:r>
              <a:rPr lang="en-US" dirty="0"/>
              <a:t>  </a:t>
            </a:r>
            <a:r>
              <a:rPr dirty="0"/>
              <a:t>.</a:t>
            </a:r>
            <a:r>
              <a:rPr dirty="0">
                <a:solidFill>
                  <a:srgbClr val="FF0000"/>
                </a:solidFill>
              </a:rPr>
              <a:t>ready</a:t>
            </a:r>
            <a:r>
              <a:rPr dirty="0"/>
              <a:t>(function(){</a:t>
            </a:r>
            <a:endParaRPr sz="4000" dirty="0"/>
          </a:p>
          <a:p>
            <a:pPr>
              <a:spcBef>
                <a:spcPts val="600"/>
              </a:spcBef>
              <a:defRPr sz="3600">
                <a:solidFill>
                  <a:srgbClr val="606163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  var myPlayer = this;</a:t>
            </a:r>
            <a:endParaRPr sz="4000" dirty="0"/>
          </a:p>
          <a:p>
            <a:pPr>
              <a:spcBef>
                <a:spcPts val="600"/>
              </a:spcBef>
              <a:defRPr sz="3600">
                <a:solidFill>
                  <a:srgbClr val="606163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});</a:t>
            </a:r>
            <a:endParaRPr sz="4000" dirty="0"/>
          </a:p>
          <a:p>
            <a:pPr>
              <a:spcBef>
                <a:spcPts val="600"/>
              </a:spcBef>
              <a:defRPr sz="3600">
                <a:solidFill>
                  <a:srgbClr val="606163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 sz="4000" dirty="0"/>
          </a:p>
          <a:p>
            <a:pPr>
              <a:spcBef>
                <a:spcPts val="600"/>
              </a:spcBef>
              <a:defRPr sz="3600">
                <a:solidFill>
                  <a:srgbClr val="606163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otherComponent.</a:t>
            </a:r>
            <a:r>
              <a:rPr dirty="0">
                <a:solidFill>
                  <a:srgbClr val="FF0000"/>
                </a:solidFill>
              </a:rPr>
              <a:t>on</a:t>
            </a:r>
            <a:r>
              <a:rPr dirty="0"/>
              <a:t>("</a:t>
            </a:r>
            <a:r>
              <a:rPr dirty="0">
                <a:solidFill>
                  <a:srgbClr val="FF0000"/>
                </a:solidFill>
              </a:rPr>
              <a:t>play</a:t>
            </a:r>
            <a:r>
              <a:rPr dirty="0"/>
              <a:t>", function(){</a:t>
            </a:r>
            <a:endParaRPr sz="4000" dirty="0"/>
          </a:p>
          <a:p>
            <a:pPr>
              <a:spcBef>
                <a:spcPts val="600"/>
              </a:spcBef>
              <a:defRPr sz="3600">
                <a:solidFill>
                  <a:srgbClr val="606163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  //Video is playing</a:t>
            </a:r>
          </a:p>
          <a:p>
            <a:pPr>
              <a:spcBef>
                <a:spcPts val="600"/>
              </a:spcBef>
              <a:defRPr sz="3600">
                <a:solidFill>
                  <a:srgbClr val="606163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});</a:t>
            </a:r>
          </a:p>
        </p:txBody>
      </p:sp>
      <p:sp>
        <p:nvSpPr>
          <p:cNvPr id="481" name="Event driven framework: Behaviors driven by the production, detection and consumption of events"/>
          <p:cNvSpPr txBox="1"/>
          <p:nvPr/>
        </p:nvSpPr>
        <p:spPr>
          <a:xfrm>
            <a:off x="541345" y="1911089"/>
            <a:ext cx="15877479" cy="12810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7353" tIns="77353" rIns="77353" bIns="77353">
            <a:spAutoFit/>
          </a:bodyPr>
          <a:lstStyle>
            <a:lvl1pPr marL="342900" indent="-342900">
              <a:spcBef>
                <a:spcPts val="600"/>
              </a:spcBef>
              <a:buClr>
                <a:schemeClr val="accent2"/>
              </a:buClr>
              <a:buSzPct val="100000"/>
              <a:buFont typeface="Arial"/>
              <a:buChar char="•"/>
              <a:defRPr sz="4000">
                <a:solidFill>
                  <a:srgbClr val="606163"/>
                </a:solidFill>
              </a:defRPr>
            </a:lvl1pPr>
          </a:lstStyle>
          <a:p>
            <a:r>
              <a:rPr dirty="0"/>
              <a:t>Event driven framework: Behaviors driven by the production, detection and consumption of events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Callback Functions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Callback Functions</a:t>
            </a:r>
          </a:p>
        </p:txBody>
      </p:sp>
      <p:sp>
        <p:nvSpPr>
          <p:cNvPr id="484" name="A function passed to another function to be called at a later time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A function passed to another function to be called at a later time</a:t>
            </a:r>
          </a:p>
          <a:p>
            <a:endParaRPr/>
          </a:p>
          <a:p>
            <a:r>
              <a:t>Example: </a:t>
            </a:r>
            <a:r>
              <a:rPr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getVideo()</a:t>
            </a:r>
            <a:r>
              <a:t> called, then the callback function called when video data returned, which is a variable amount of time</a:t>
            </a:r>
          </a:p>
        </p:txBody>
      </p:sp>
      <p:sp>
        <p:nvSpPr>
          <p:cNvPr id="48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16</a:t>
            </a:fld>
            <a:endParaRPr/>
          </a:p>
        </p:txBody>
      </p:sp>
      <p:pic>
        <p:nvPicPr>
          <p:cNvPr id="486" name="callback-function.png" descr="callback-function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53381" y="4187825"/>
            <a:ext cx="12574539" cy="47244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Callback Function Implementations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Callback Function Implementations</a:t>
            </a:r>
          </a:p>
        </p:txBody>
      </p:sp>
      <p:sp>
        <p:nvSpPr>
          <p:cNvPr id="48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17</a:t>
            </a:fld>
            <a:endParaRPr/>
          </a:p>
        </p:txBody>
      </p:sp>
      <p:sp>
        <p:nvSpPr>
          <p:cNvPr id="490" name="Anonymous functions: The function definition is the argument of the function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7446480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rPr dirty="0">
                <a:solidFill>
                  <a:srgbClr val="0000FF"/>
                </a:solidFill>
              </a:rPr>
              <a:t>Anonymous functions</a:t>
            </a:r>
            <a:r>
              <a:rPr dirty="0"/>
              <a:t>: The function definition is the argument of the function</a:t>
            </a:r>
          </a:p>
          <a:p>
            <a:pPr marL="577850" lvl="1" indent="-342900">
              <a:lnSpc>
                <a:spcPct val="90000"/>
              </a:lnSpc>
              <a:spcBef>
                <a:spcPts val="800"/>
              </a:spcBef>
            </a:pPr>
            <a:r>
              <a:rPr dirty="0"/>
              <a:t>Function not named, hence anonymous</a:t>
            </a:r>
            <a:endParaRPr lang="en-US" dirty="0"/>
          </a:p>
          <a:p>
            <a:pPr marL="577850" lvl="1" indent="-342900">
              <a:lnSpc>
                <a:spcPct val="90000"/>
              </a:lnSpc>
              <a:spcBef>
                <a:spcPts val="800"/>
              </a:spcBef>
            </a:pPr>
            <a:r>
              <a:rPr lang="en-US" dirty="0"/>
              <a:t>Called immediately after </a:t>
            </a:r>
            <a:r>
              <a:rPr lang="en-US" dirty="0">
                <a:solidFill>
                  <a:srgbClr val="3366FF"/>
                </a:solidFill>
                <a:latin typeface="Source Code Pro"/>
                <a:cs typeface="Source Code Pro"/>
              </a:rPr>
              <a:t>getVideo</a:t>
            </a:r>
            <a:r>
              <a:rPr lang="en-US" dirty="0"/>
              <a:t> function has done its job</a:t>
            </a:r>
            <a:endParaRPr dirty="0"/>
          </a:p>
          <a:p>
            <a:pPr marL="0" lvl="2" indent="458787">
              <a:lnSpc>
                <a:spcPct val="90000"/>
              </a:lnSpc>
              <a:spcBef>
                <a:spcPts val="800"/>
              </a:spcBef>
              <a:buSzTx/>
              <a:buNone/>
              <a:defRPr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getVideo( function(){ … })</a:t>
            </a:r>
          </a:p>
          <a:p>
            <a:pPr marL="0" lvl="2" indent="458787">
              <a:lnSpc>
                <a:spcPct val="90000"/>
              </a:lnSpc>
              <a:spcBef>
                <a:spcPts val="800"/>
              </a:spcBef>
              <a:buSzTx/>
              <a:buNone/>
              <a:defRPr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 dirty="0"/>
          </a:p>
          <a:p>
            <a:r>
              <a:rPr dirty="0">
                <a:solidFill>
                  <a:srgbClr val="0000FF"/>
                </a:solidFill>
              </a:rPr>
              <a:t>Function declaration</a:t>
            </a:r>
            <a:r>
              <a:rPr dirty="0"/>
              <a:t> (“normal way”)</a:t>
            </a:r>
          </a:p>
          <a:p>
            <a:pPr marL="577850" lvl="1" indent="-342900">
              <a:lnSpc>
                <a:spcPct val="90000"/>
              </a:lnSpc>
              <a:spcBef>
                <a:spcPts val="800"/>
              </a:spcBef>
            </a:pPr>
            <a:r>
              <a:rPr dirty="0"/>
              <a:t>Loads before any code is executed</a:t>
            </a:r>
            <a:r>
              <a:rPr lang="en-US" dirty="0"/>
              <a:t>, then called from different location</a:t>
            </a:r>
            <a:endParaRPr dirty="0"/>
          </a:p>
          <a:p>
            <a:pPr marL="0" lvl="2" indent="458787">
              <a:lnSpc>
                <a:spcPct val="90000"/>
              </a:lnSpc>
              <a:spcBef>
                <a:spcPts val="800"/>
              </a:spcBef>
              <a:buSzTx/>
              <a:buNone/>
              <a:defRPr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function foo() { … }</a:t>
            </a:r>
            <a:r>
              <a:rPr dirty="0">
                <a:solidFill>
                  <a:srgbClr val="60616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marL="0" lvl="2" indent="458787">
              <a:lnSpc>
                <a:spcPct val="90000"/>
              </a:lnSpc>
              <a:spcBef>
                <a:spcPts val="800"/>
              </a:spcBef>
              <a:buSzTx/>
              <a:buNone/>
              <a:defRPr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 dirty="0">
              <a:solidFill>
                <a:srgbClr val="606163"/>
              </a:solidFill>
              <a:latin typeface="Arial"/>
              <a:ea typeface="Arial"/>
              <a:cs typeface="Arial"/>
              <a:sym typeface="Arial"/>
            </a:endParaRPr>
          </a:p>
          <a:p>
            <a:r>
              <a:rPr dirty="0">
                <a:solidFill>
                  <a:srgbClr val="0000FF"/>
                </a:solidFill>
              </a:rPr>
              <a:t>Function expression</a:t>
            </a:r>
          </a:p>
          <a:p>
            <a:pPr marL="577850" lvl="1" indent="-342900">
              <a:lnSpc>
                <a:spcPct val="90000"/>
              </a:lnSpc>
              <a:spcBef>
                <a:spcPts val="800"/>
              </a:spcBef>
            </a:pPr>
            <a:r>
              <a:rPr dirty="0"/>
              <a:t>Loads only when the interpreter reaches that line of code</a:t>
            </a:r>
            <a:r>
              <a:rPr lang="en-US" dirty="0"/>
              <a:t>, then called from a different location</a:t>
            </a:r>
            <a:endParaRPr dirty="0"/>
          </a:p>
          <a:p>
            <a:pPr marL="0" lvl="1" indent="234950">
              <a:lnSpc>
                <a:spcPct val="90000"/>
              </a:lnSpc>
              <a:spcBef>
                <a:spcPts val="800"/>
              </a:spcBef>
              <a:buSzTx/>
              <a:buNone/>
              <a:defRPr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var foo = function() { … }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Callback Function Implementations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Conceptual Blockbusters!!</a:t>
            </a:r>
            <a:endParaRPr dirty="0"/>
          </a:p>
        </p:txBody>
      </p:sp>
      <p:sp>
        <p:nvSpPr>
          <p:cNvPr id="48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18</a:t>
            </a:fld>
            <a:endParaRPr/>
          </a:p>
        </p:txBody>
      </p:sp>
      <p:sp>
        <p:nvSpPr>
          <p:cNvPr id="490" name="Anonymous functions: The function definition is the argument of the function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Brightcove Player API is event driven</a:t>
            </a:r>
          </a:p>
          <a:p>
            <a:r>
              <a:rPr lang="en-US" dirty="0"/>
              <a:t>Callback function’s argument (function in parentheses) is not called until the callback function’s job is finished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4468579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etting Started with Brightcove Player Development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Getting Started with Brightcove Player Development</a:t>
            </a:r>
          </a:p>
        </p:txBody>
      </p:sp>
      <p:sp>
        <p:nvSpPr>
          <p:cNvPr id="509" name="Use Case: Play the video programmatically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/>
          </a:p>
          <a:p>
            <a:r>
              <a:t>Use Case: Play the video programmatically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How: Agenda"/>
          <p:cNvSpPr txBox="1">
            <a:spLocks noGrp="1"/>
          </p:cNvSpPr>
          <p:nvPr>
            <p:ph type="title"/>
          </p:nvPr>
        </p:nvSpPr>
        <p:spPr>
          <a:xfrm>
            <a:off x="541345" y="53523"/>
            <a:ext cx="14724055" cy="955021"/>
          </a:xfrm>
          <a:prstGeom prst="rect">
            <a:avLst/>
          </a:prstGeom>
        </p:spPr>
        <p:txBody>
          <a:bodyPr/>
          <a:lstStyle/>
          <a:p>
            <a:r>
              <a:rPr dirty="0"/>
              <a:t>How: Agenda</a:t>
            </a:r>
          </a:p>
        </p:txBody>
      </p:sp>
      <p:sp>
        <p:nvSpPr>
          <p:cNvPr id="432" name="Introducing the Course…"/>
          <p:cNvSpPr txBox="1">
            <a:spLocks noGrp="1"/>
          </p:cNvSpPr>
          <p:nvPr>
            <p:ph type="body" idx="1"/>
          </p:nvPr>
        </p:nvSpPr>
        <p:spPr>
          <a:xfrm>
            <a:off x="541345" y="1183341"/>
            <a:ext cx="15877479" cy="7924800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marL="342900" indent="-342900"/>
            <a:r>
              <a:rPr dirty="0"/>
              <a:t>Introducing the Course</a:t>
            </a:r>
          </a:p>
          <a:p>
            <a:pPr marL="342900" indent="-342900"/>
            <a:r>
              <a:rPr dirty="0"/>
              <a:t>Setting Up to Develop with Brightcove Player</a:t>
            </a:r>
            <a:endParaRPr lang="en-US" dirty="0"/>
          </a:p>
          <a:p>
            <a:pPr marL="342900" indent="-342900"/>
            <a:r>
              <a:rPr lang="en-US" dirty="0"/>
              <a:t>Demo: Programmatically Play a Video</a:t>
            </a:r>
            <a:endParaRPr dirty="0"/>
          </a:p>
          <a:p>
            <a:pPr marL="342900" indent="-342900"/>
            <a:r>
              <a:rPr dirty="0"/>
              <a:t>Using JavaScript with Brightcove Player</a:t>
            </a:r>
          </a:p>
          <a:p>
            <a:pPr marL="342900" indent="-342900"/>
            <a:r>
              <a:rPr dirty="0"/>
              <a:t>Getting Started with Brightcove Player Development</a:t>
            </a:r>
          </a:p>
          <a:p>
            <a:pPr marL="342900" indent="-342900"/>
            <a:r>
              <a:rPr dirty="0"/>
              <a:t>Task</a:t>
            </a:r>
            <a:r>
              <a:rPr lang="en-US" dirty="0"/>
              <a:t> </a:t>
            </a:r>
            <a:r>
              <a:rPr dirty="0"/>
              <a:t>1: Using the API to Play a Video </a:t>
            </a:r>
          </a:p>
          <a:p>
            <a:pPr marL="342900" indent="-342900"/>
            <a:r>
              <a:rPr dirty="0"/>
              <a:t>Using the Player Catalog</a:t>
            </a:r>
          </a:p>
          <a:p>
            <a:pPr marL="342900" indent="-342900"/>
            <a:r>
              <a:rPr dirty="0"/>
              <a:t>Task 2: Dynamically Loading and Playing a Video</a:t>
            </a:r>
          </a:p>
          <a:p>
            <a:pPr marL="342900" indent="-342900"/>
            <a:r>
              <a:rPr dirty="0"/>
              <a:t>Using the mediainfo Property</a:t>
            </a:r>
          </a:p>
          <a:p>
            <a:pPr marL="342900" indent="-342900"/>
            <a:r>
              <a:rPr dirty="0"/>
              <a:t>Task 3: Displaying Video Information in the HTML Page</a:t>
            </a:r>
          </a:p>
          <a:p>
            <a:pPr marL="342900" indent="-342900"/>
            <a:r>
              <a:rPr dirty="0"/>
              <a:t>Using the </a:t>
            </a:r>
            <a:r>
              <a:rPr lang="en-US" dirty="0"/>
              <a:t>Standard (</a:t>
            </a:r>
            <a:r>
              <a:rPr dirty="0"/>
              <a:t>iframe</a:t>
            </a:r>
            <a:r>
              <a:rPr lang="en-US" dirty="0"/>
              <a:t>)</a:t>
            </a:r>
            <a:r>
              <a:rPr dirty="0"/>
              <a:t> Player Implementation</a:t>
            </a:r>
          </a:p>
          <a:p>
            <a:pPr marL="342900" indent="-342900"/>
            <a:r>
              <a:rPr dirty="0"/>
              <a:t>Task 4: Changing the Video in an iframe Player Implementat</a:t>
            </a:r>
            <a:r>
              <a:rPr sz="4000" dirty="0"/>
              <a:t>ion </a:t>
            </a:r>
            <a:endParaRPr lang="en-US" sz="4000" dirty="0"/>
          </a:p>
          <a:p>
            <a:pPr marL="342900" indent="-342900"/>
            <a:r>
              <a:rPr lang="en-US" sz="4000" dirty="0"/>
              <a:t>Adding a Brightcove Plugin to a Player</a:t>
            </a:r>
          </a:p>
          <a:p>
            <a:pPr marL="342900" indent="-342900"/>
            <a:r>
              <a:rPr lang="en-US" sz="4000" dirty="0"/>
              <a:t>Task 5: Display an Overlay that Uses </a:t>
            </a:r>
            <a:r>
              <a:rPr lang="en-US" sz="4000" dirty="0" err="1"/>
              <a:t>mediainfo</a:t>
            </a:r>
            <a:r>
              <a:rPr lang="en-US" sz="4000" dirty="0"/>
              <a:t> Data</a:t>
            </a:r>
          </a:p>
          <a:p>
            <a:pPr marL="342900" indent="-342900"/>
            <a:endParaRPr sz="4000" dirty="0"/>
          </a:p>
        </p:txBody>
      </p:sp>
      <p:sp>
        <p:nvSpPr>
          <p:cNvPr id="43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066976" y="9357569"/>
            <a:ext cx="203024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et Reference to Player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Get Reference to Player	</a:t>
            </a:r>
          </a:p>
        </p:txBody>
      </p:sp>
      <p:sp>
        <p:nvSpPr>
          <p:cNvPr id="512" name="Create a &lt;script&gt; block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pPr marL="668654" indent="-668654">
              <a:buFontTx/>
              <a:buAutoNum type="arabicPeriod"/>
            </a:pPr>
            <a:r>
              <a:rPr dirty="0"/>
              <a:t>Create a </a:t>
            </a:r>
            <a:r>
              <a:rPr dirty="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&lt;script&gt;</a:t>
            </a:r>
            <a:r>
              <a:rPr dirty="0"/>
              <a:t> block</a:t>
            </a:r>
          </a:p>
          <a:p>
            <a:pPr marL="668654" indent="-668654">
              <a:buFontTx/>
              <a:buAutoNum type="arabicPeriod"/>
            </a:pPr>
            <a:r>
              <a:rPr dirty="0"/>
              <a:t>Use the </a:t>
            </a:r>
            <a:r>
              <a:rPr dirty="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ready</a:t>
            </a:r>
            <a:r>
              <a:rPr dirty="0">
                <a:solidFill>
                  <a:srgbClr val="7188CC"/>
                </a:solidFill>
              </a:rPr>
              <a:t> </a:t>
            </a:r>
            <a:r>
              <a:rPr dirty="0"/>
              <a:t>method</a:t>
            </a:r>
          </a:p>
          <a:p>
            <a:pPr marL="668654" indent="-668654">
              <a:buFontTx/>
              <a:buAutoNum type="arabicPeriod"/>
            </a:pPr>
            <a:r>
              <a:rPr dirty="0"/>
              <a:t>Create variable that holds reference to the player instance</a:t>
            </a:r>
          </a:p>
          <a:p>
            <a:pPr marL="0" indent="0">
              <a:buSzTx/>
              <a:buNone/>
              <a:defRPr>
                <a:solidFill>
                  <a:srgbClr val="7188CC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 dirty="0"/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lang="en-US" dirty="0"/>
              <a:t>videojs.getPlayer('myPlayerID')</a:t>
            </a:r>
            <a:r>
              <a:rPr dirty="0"/>
              <a:t>.ready(function(){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  var myPlayer = this;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});</a:t>
            </a:r>
          </a:p>
        </p:txBody>
      </p:sp>
      <p:sp>
        <p:nvSpPr>
          <p:cNvPr id="51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20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et Reference to Player - cont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Get Reference to Player - cont	</a:t>
            </a:r>
          </a:p>
        </p:txBody>
      </p:sp>
      <p:sp>
        <p:nvSpPr>
          <p:cNvPr id="516" name="Note that using ready() functions correctly if you wish to interact with the player, for instance programmatically to change player behavior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Note that using </a:t>
            </a:r>
            <a:r>
              <a: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ready()</a:t>
            </a:r>
            <a:r>
              <a:t> functions correctly if you wish to interact with the player, for instance programmatically to change player behavior</a:t>
            </a:r>
          </a:p>
          <a:p>
            <a:endParaRPr/>
          </a:p>
          <a:p>
            <a:r>
              <a:t> If you wish to immediately interact with the video, for instance use </a:t>
            </a:r>
            <a:r>
              <a: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play()</a:t>
            </a:r>
            <a:r>
              <a:t>, another approach must be used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Detailed in the coming </a:t>
            </a:r>
            <a:r>
              <a:rPr b="1"/>
              <a:t>Events</a:t>
            </a:r>
            <a:r>
              <a:t> section</a:t>
            </a:r>
          </a:p>
        </p:txBody>
      </p:sp>
      <p:sp>
        <p:nvSpPr>
          <p:cNvPr id="51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21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Player Methods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Player Methods</a:t>
            </a:r>
          </a:p>
        </p:txBody>
      </p:sp>
      <p:sp>
        <p:nvSpPr>
          <p:cNvPr id="520" name="Docs: //brightcovelearning.github.io/Brightcove-API-References/brightcove-player/current-release/Player.html#toc6__anchor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rPr dirty="0"/>
              <a:t>Docs: </a:t>
            </a:r>
            <a:r>
              <a:rPr u="sng" dirty="0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/>
              </a:rPr>
              <a:t>//brightcovelearning.github.io/Brightcove-API-References/brightcove-player/current-release/Player.html#toc6__anchor</a:t>
            </a:r>
          </a:p>
          <a:p>
            <a:endParaRPr u="sng" dirty="0">
              <a:solidFill>
                <a:srgbClr val="358C99"/>
              </a:solidFill>
              <a:uFill>
                <a:solidFill>
                  <a:srgbClr val="358C99"/>
                </a:solidFill>
              </a:uFill>
              <a:hlinkClick r:id="rId2"/>
            </a:endParaRPr>
          </a:p>
          <a:p>
            <a:r>
              <a:rPr dirty="0"/>
              <a:t>Method example</a:t>
            </a:r>
          </a:p>
          <a:p>
            <a:pPr marL="0" lvl="1" indent="234950">
              <a:lnSpc>
                <a:spcPct val="90000"/>
              </a:lnSpc>
              <a:spcBef>
                <a:spcPts val="700"/>
              </a:spcBef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lang="en-US" dirty="0"/>
              <a:t> myPlayer.play();</a:t>
            </a:r>
          </a:p>
          <a:p>
            <a:pPr marL="0" lvl="1" indent="234950">
              <a:lnSpc>
                <a:spcPct val="90000"/>
              </a:lnSpc>
              <a:spcBef>
                <a:spcPts val="700"/>
              </a:spcBef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lang="en-US" dirty="0"/>
              <a:t> myPlayer.muted(true);</a:t>
            </a:r>
            <a:endParaRPr dirty="0"/>
          </a:p>
        </p:txBody>
      </p:sp>
      <p:sp>
        <p:nvSpPr>
          <p:cNvPr id="52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22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Player Events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Player Events</a:t>
            </a:r>
          </a:p>
        </p:txBody>
      </p:sp>
      <p:sp>
        <p:nvSpPr>
          <p:cNvPr id="524" name="Docs: //brightcovelearning.github.io/Brightcove-API-References/brightcove-player/current-release/Player.html#toc120__anchor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Docs: </a:t>
            </a: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/>
              </a:rPr>
              <a:t>//brightcovelearning.github.io/Brightcove-API-References/brightcove-player/current-release/Player.html#toc120__anchor</a:t>
            </a:r>
          </a:p>
          <a:p>
            <a:r>
              <a:t>Use </a:t>
            </a:r>
            <a:r>
              <a: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on()</a:t>
            </a:r>
            <a:r>
              <a:t>, </a:t>
            </a:r>
            <a:r>
              <a: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one()</a:t>
            </a:r>
            <a:r>
              <a:t> and </a:t>
            </a:r>
            <a:r>
              <a: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off()</a:t>
            </a:r>
            <a:r>
              <a:t> methods to add and remove event listeners</a:t>
            </a:r>
          </a:p>
          <a:p>
            <a:endParaRPr/>
          </a:p>
          <a:p>
            <a:r>
              <a:t>Event example</a:t>
            </a:r>
          </a:p>
          <a:p>
            <a:pPr marL="0" lvl="1" indent="234950">
              <a:lnSpc>
                <a:spcPct val="90000"/>
              </a:lnSpc>
              <a:spcBef>
                <a:spcPts val="700"/>
              </a:spcBef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myPlayer.on("timeupdate", showUpdate);</a:t>
            </a:r>
          </a:p>
        </p:txBody>
      </p:sp>
      <p:sp>
        <p:nvSpPr>
          <p:cNvPr id="52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23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Player Events - cont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rPr dirty="0"/>
              <a:t>Player Events - cont</a:t>
            </a:r>
          </a:p>
        </p:txBody>
      </p:sp>
      <p:sp>
        <p:nvSpPr>
          <p:cNvPr id="528" name="If you wish to immediately interact with the video, for instance use play(), you should use the loadedmetadata event to initialize the player…"/>
          <p:cNvSpPr txBox="1">
            <a:spLocks noGrp="1"/>
          </p:cNvSpPr>
          <p:nvPr>
            <p:ph type="body" idx="1"/>
          </p:nvPr>
        </p:nvSpPr>
        <p:spPr>
          <a:xfrm>
            <a:off x="274939" y="1911089"/>
            <a:ext cx="16522531" cy="6848735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dirty="0"/>
              <a:t>If you wish to immediately interact with the video, for instance use </a:t>
            </a:r>
            <a:r>
              <a:rPr dirty="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play()</a:t>
            </a:r>
            <a:r>
              <a:rPr dirty="0"/>
              <a:t>, you should use the </a:t>
            </a:r>
            <a:r>
              <a:rPr dirty="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loadedmetadata</a:t>
            </a:r>
            <a:r>
              <a:rPr dirty="0">
                <a:solidFill>
                  <a:srgbClr val="0000FF"/>
                </a:solidFill>
              </a:rPr>
              <a:t> </a:t>
            </a:r>
            <a:r>
              <a:rPr dirty="0"/>
              <a:t>event to </a:t>
            </a:r>
            <a:r>
              <a:rPr lang="en-US" dirty="0"/>
              <a:t>be sure the </a:t>
            </a:r>
            <a:r>
              <a:rPr lang="en-US" dirty="0">
                <a:solidFill>
                  <a:srgbClr val="FF0000"/>
                </a:solidFill>
              </a:rPr>
              <a:t>VIDEO</a:t>
            </a:r>
            <a:r>
              <a:rPr lang="en-US" dirty="0"/>
              <a:t> is loaded in the </a:t>
            </a:r>
            <a:r>
              <a:rPr lang="en-US" dirty="0">
                <a:solidFill>
                  <a:srgbClr val="FF0000"/>
                </a:solidFill>
              </a:rPr>
              <a:t>PLAYER</a:t>
            </a:r>
          </a:p>
          <a:p>
            <a:endParaRPr dirty="0">
              <a:solidFill>
                <a:srgbClr val="FF0000"/>
              </a:solidFill>
            </a:endParaRP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	</a:t>
            </a:r>
            <a:r>
              <a:rPr lang="en-US" dirty="0"/>
              <a:t>videojs.getPlayer('myPlayerID')</a:t>
            </a:r>
            <a:r>
              <a:rPr dirty="0"/>
              <a:t>.</a:t>
            </a:r>
            <a:r>
              <a:rPr lang="en-US" dirty="0"/>
              <a:t>ready(</a:t>
            </a:r>
            <a:r>
              <a:rPr dirty="0"/>
              <a:t>function(){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  		var myPlayer = this;</a:t>
            </a:r>
            <a:endParaRPr lang="en-US" dirty="0"/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lang="en-US" dirty="0"/>
              <a:t>		myPlayer.muted(true);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lang="en-US" dirty="0"/>
              <a:t>      </a:t>
            </a:r>
            <a:r>
              <a:rPr lang="en-US" dirty="0" err="1"/>
              <a:t>myPlayer.on</a:t>
            </a:r>
            <a:r>
              <a:rPr lang="en-US" dirty="0"/>
              <a:t>('</a:t>
            </a:r>
            <a:r>
              <a:rPr lang="en-US" dirty="0" err="1"/>
              <a:t>loadedmetadata</a:t>
            </a:r>
            <a:r>
              <a:rPr lang="en-US" dirty="0"/>
              <a:t>', function(){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lang="en-US" dirty="0"/>
              <a:t>        </a:t>
            </a:r>
            <a:r>
              <a:rPr dirty="0"/>
              <a:t>myPlayer.play();</a:t>
            </a:r>
            <a:endParaRPr lang="en-US" dirty="0"/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lang="en-US" dirty="0"/>
              <a:t>      });</a:t>
            </a:r>
            <a:endParaRPr dirty="0"/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	});</a:t>
            </a:r>
          </a:p>
          <a:p>
            <a:pPr marL="0" indent="0">
              <a:buSzTx/>
              <a:buNone/>
              <a:defRPr sz="3200">
                <a:solidFill>
                  <a:srgbClr val="464646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 dirty="0"/>
          </a:p>
        </p:txBody>
      </p:sp>
      <p:sp>
        <p:nvSpPr>
          <p:cNvPr id="52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24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Player Events - cont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Considerations for autoplay</a:t>
            </a:r>
            <a:endParaRPr dirty="0"/>
          </a:p>
        </p:txBody>
      </p:sp>
      <p:sp>
        <p:nvSpPr>
          <p:cNvPr id="528" name="If you wish to immediately interact with the video, for instance use play(), you should use the loadedmetadata event to initialize the player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Using the </a:t>
            </a:r>
            <a:r>
              <a:rPr lang="en-US" dirty="0">
                <a:solidFill>
                  <a:srgbClr val="3366FF"/>
                </a:solidFill>
              </a:rPr>
              <a:t>muted()</a:t>
            </a:r>
            <a:r>
              <a:rPr lang="en-US" dirty="0"/>
              <a:t> getter/setter method to avoid the issue in this session</a:t>
            </a:r>
          </a:p>
          <a:p>
            <a:r>
              <a:rPr lang="en-US" dirty="0"/>
              <a:t>Document available with details</a:t>
            </a:r>
          </a:p>
          <a:p>
            <a:pPr lvl="1"/>
            <a:r>
              <a:rPr lang="en-US" dirty="0"/>
              <a:t>Autoplay Considerations</a:t>
            </a:r>
          </a:p>
          <a:p>
            <a:pPr lvl="1"/>
            <a:r>
              <a:rPr lang="en-US" dirty="0">
                <a:hlinkClick r:id="rId2"/>
              </a:rPr>
              <a:t>https://support.brightcove.com/autoplay-considerations</a:t>
            </a:r>
            <a:endParaRPr lang="en-US" dirty="0"/>
          </a:p>
          <a:p>
            <a:endParaRPr lang="en-US" dirty="0"/>
          </a:p>
          <a:p>
            <a:r>
              <a:rPr lang="en-US" dirty="0"/>
              <a:t>Sample “solution”</a:t>
            </a:r>
          </a:p>
          <a:p>
            <a:pPr lvl="1"/>
            <a:r>
              <a:rPr lang="en-US" dirty="0"/>
              <a:t>Brightcove Player Sample: Autoplay with Unmute Button for iOS/Safari/Chrome</a:t>
            </a:r>
          </a:p>
          <a:p>
            <a:pPr lvl="1"/>
            <a:r>
              <a:rPr lang="en-US" dirty="0">
                <a:hlinkClick r:id="rId3"/>
              </a:rPr>
              <a:t>https://support.brightcove.com/brightcove-player-sample-autoplay-unmute-button-iossafarichrome</a:t>
            </a:r>
            <a:endParaRPr lang="en-US" dirty="0"/>
          </a:p>
        </p:txBody>
      </p:sp>
      <p:sp>
        <p:nvSpPr>
          <p:cNvPr id="52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7027128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Callback Function Implementations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Conceptual Blockbuster!!</a:t>
            </a:r>
            <a:endParaRPr dirty="0"/>
          </a:p>
        </p:txBody>
      </p:sp>
      <p:sp>
        <p:nvSpPr>
          <p:cNvPr id="48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26</a:t>
            </a:fld>
            <a:endParaRPr/>
          </a:p>
        </p:txBody>
      </p:sp>
      <p:sp>
        <p:nvSpPr>
          <p:cNvPr id="490" name="Anonymous functions: The function definition is the argument of the function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When playing a video in the Video Cloud environment, TWO entities are involved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Player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Video</a:t>
            </a:r>
            <a:endParaRPr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9398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49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4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0" grpId="0" uiExpand="1" build="p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Task 1: Using the API to Play a Video and Display Event Object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Task 1: Using the API to Play a Video and Display Event Object </a:t>
            </a:r>
          </a:p>
        </p:txBody>
      </p:sp>
      <p:sp>
        <p:nvSpPr>
          <p:cNvPr id="532" name="Body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Using the Player Catalog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Using the Player Catalog</a:t>
            </a:r>
          </a:p>
        </p:txBody>
      </p:sp>
      <p:sp>
        <p:nvSpPr>
          <p:cNvPr id="535" name="Use Case: Change the video on user interaction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/>
          </a:p>
          <a:p>
            <a:r>
              <a:t>Use Case: Change the video on user interaction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Player Catalog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Player Catalog</a:t>
            </a:r>
          </a:p>
        </p:txBody>
      </p:sp>
      <p:sp>
        <p:nvSpPr>
          <p:cNvPr id="538" name="Player Catalog is a helper library for making requests to the Video Cloud catalog…"/>
          <p:cNvSpPr txBox="1">
            <a:spLocks noGrp="1"/>
          </p:cNvSpPr>
          <p:nvPr>
            <p:ph type="body" idx="1"/>
          </p:nvPr>
        </p:nvSpPr>
        <p:spPr>
          <a:xfrm>
            <a:off x="566745" y="1968015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rPr dirty="0"/>
              <a:t>Player Catalog is a helper library for making requests to the Video Cloud catalog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rPr dirty="0"/>
              <a:t>The catalog makes it easy to get information on Video Cloud media</a:t>
            </a:r>
            <a:r>
              <a:rPr lang="en-US" dirty="0"/>
              <a:t>/playlists and use</a:t>
            </a:r>
            <a:endParaRPr dirty="0"/>
          </a:p>
          <a:p>
            <a:pPr lvl="1">
              <a:lnSpc>
                <a:spcPct val="90000"/>
              </a:lnSpc>
              <a:spcBef>
                <a:spcPts val="900"/>
              </a:spcBef>
            </a:pPr>
            <a:endParaRPr dirty="0"/>
          </a:p>
          <a:p>
            <a:r>
              <a:rPr lang="en-US" dirty="0"/>
              <a:t>Numerous methods available, but in this session will focus on</a:t>
            </a:r>
            <a:endParaRPr dirty="0"/>
          </a:p>
          <a:p>
            <a:pPr marL="0" lvl="1" indent="234950">
              <a:lnSpc>
                <a:spcPct val="90000"/>
              </a:lnSpc>
              <a:spcBef>
                <a:spcPts val="700"/>
              </a:spcBef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  myPlayer.catalog.getVideo(videoID,callback)</a:t>
            </a:r>
          </a:p>
          <a:p>
            <a:pPr marL="0" lvl="1" indent="234950">
              <a:lnSpc>
                <a:spcPct val="90000"/>
              </a:lnSpc>
              <a:spcBef>
                <a:spcPts val="700"/>
              </a:spcBef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  myPlayer.catalog.getPlaylist(playlistID,callback)</a:t>
            </a:r>
          </a:p>
          <a:p>
            <a:pPr marL="0" lvl="1" indent="234950">
              <a:lnSpc>
                <a:spcPct val="90000"/>
              </a:lnSpc>
              <a:spcBef>
                <a:spcPts val="700"/>
              </a:spcBef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  myPlayer.catalog.load(videoObject)</a:t>
            </a:r>
          </a:p>
        </p:txBody>
      </p:sp>
      <p:sp>
        <p:nvSpPr>
          <p:cNvPr id="53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29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Introducing the Course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Introducing the Course</a:t>
            </a:r>
          </a:p>
        </p:txBody>
      </p:sp>
      <p:sp>
        <p:nvSpPr>
          <p:cNvPr id="414" name="Body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Returned Object from getVideo()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Returned Object from getVideo()</a:t>
            </a:r>
          </a:p>
        </p:txBody>
      </p:sp>
      <p:sp>
        <p:nvSpPr>
          <p:cNvPr id="542" name="Catalog returns an object of type XMLHttpRequest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Catalog returns an object of type XMLHttpRequest</a:t>
            </a:r>
          </a:p>
        </p:txBody>
      </p:sp>
      <p:sp>
        <p:nvSpPr>
          <p:cNvPr id="54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30</a:t>
            </a:fld>
            <a:endParaRPr/>
          </a:p>
        </p:txBody>
      </p:sp>
      <p:pic>
        <p:nvPicPr>
          <p:cNvPr id="544" name="image39.png" descr="image3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8981" y="2806699"/>
            <a:ext cx="16117913" cy="63341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Task 2: Dynamically Loading and Playing a Video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Task 2: Dynamically Loading and Playing a Video</a:t>
            </a:r>
          </a:p>
        </p:txBody>
      </p:sp>
      <p:sp>
        <p:nvSpPr>
          <p:cNvPr id="547" name="Body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Using the mediainfo Property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Using the mediainfo Property</a:t>
            </a:r>
          </a:p>
        </p:txBody>
      </p:sp>
      <p:sp>
        <p:nvSpPr>
          <p:cNvPr id="554" name="Use Case: Display information about the video on the HTML page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/>
          </a:p>
          <a:p>
            <a:r>
              <a:t>Use Case: Display information about the video on the HTML page</a:t>
            </a:r>
          </a:p>
        </p:txBody>
      </p:sp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mediainfo Property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mediainfo Property</a:t>
            </a:r>
          </a:p>
        </p:txBody>
      </p:sp>
      <p:sp>
        <p:nvSpPr>
          <p:cNvPr id="557" name="The mediainfo property is an object which contains information on the current media in the player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rPr dirty="0"/>
              <a:t>The </a:t>
            </a:r>
            <a:r>
              <a:rPr dirty="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mediainfo</a:t>
            </a:r>
            <a:r>
              <a:rPr dirty="0">
                <a:solidFill>
                  <a:srgbClr val="0000FF"/>
                </a:solidFill>
              </a:rPr>
              <a:t> </a:t>
            </a:r>
            <a:r>
              <a:rPr dirty="0"/>
              <a:t>property is an object which contains information on the current media in the player</a:t>
            </a:r>
          </a:p>
          <a:p>
            <a:endParaRPr dirty="0"/>
          </a:p>
          <a:p>
            <a:r>
              <a:rPr dirty="0"/>
              <a:t>The property is created and populated after the </a:t>
            </a:r>
            <a:r>
              <a:rPr dirty="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loadstart</a:t>
            </a:r>
            <a:r>
              <a:rPr dirty="0"/>
              <a:t> event is dispatched</a:t>
            </a:r>
          </a:p>
          <a:p>
            <a:endParaRPr dirty="0"/>
          </a:p>
          <a:p>
            <a:r>
              <a:rPr dirty="0"/>
              <a:t>After the mediainfo object is populated, use it for convenient data retrieval when wishing to display video information, like the video name or description</a:t>
            </a:r>
          </a:p>
        </p:txBody>
      </p:sp>
      <p:sp>
        <p:nvSpPr>
          <p:cNvPr id="55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33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Data in mediainfo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Data in mediainfo</a:t>
            </a:r>
          </a:p>
        </p:txBody>
      </p:sp>
      <p:sp>
        <p:nvSpPr>
          <p:cNvPr id="56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34</a:t>
            </a:fld>
            <a:endParaRPr/>
          </a:p>
        </p:txBody>
      </p:sp>
      <p:pic>
        <p:nvPicPr>
          <p:cNvPr id="562" name="image40.png" descr="image4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1781" y="1520825"/>
            <a:ext cx="15132170" cy="7620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Access mediainfo Data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Access mediainfo Data</a:t>
            </a:r>
          </a:p>
        </p:txBody>
      </p:sp>
      <p:sp>
        <p:nvSpPr>
          <p:cNvPr id="565" name="Access the data in the mediainfo object by simple object.property notation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Access the data in the mediainfo object by simple </a:t>
            </a:r>
            <a:r>
              <a: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object.property</a:t>
            </a:r>
            <a:r>
              <a:t> notation</a:t>
            </a:r>
          </a:p>
          <a:p>
            <a:endParaRPr/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dynamicHTML = "&lt;p&gt;Video Title: &lt;strong&gt;" +</a:t>
            </a:r>
            <a:br/>
            <a:r>
              <a:t> </a:t>
            </a:r>
            <a:r>
              <a:rPr>
                <a:solidFill>
                  <a:srgbClr val="FF0000"/>
                </a:solidFill>
              </a:rPr>
              <a:t>myPlayer.mediainfo.name</a:t>
            </a:r>
            <a:r>
              <a:t> + "&lt;/strong&gt;&lt;/p&gt;";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/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dynamicHTML += "&lt;p&gt;Description: &lt;strong&gt;" +</a:t>
            </a:r>
            <a:br/>
            <a:r>
              <a:t> </a:t>
            </a:r>
            <a:r>
              <a:rPr>
                <a:solidFill>
                  <a:srgbClr val="FF0000"/>
                </a:solidFill>
              </a:rPr>
              <a:t>myPlayer.mediainfo.description</a:t>
            </a:r>
            <a:r>
              <a:t> + "&lt;/strong&gt;&lt;/p&gt;";      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/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document.getElementById("textTarget").innerHTML =</a:t>
            </a:r>
            <a:br/>
            <a:r>
              <a:t> dynamicHTML; </a:t>
            </a:r>
          </a:p>
        </p:txBody>
      </p:sp>
      <p:sp>
        <p:nvSpPr>
          <p:cNvPr id="56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35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Callback Function Implementations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Conceptual Blockbuster!!</a:t>
            </a:r>
            <a:endParaRPr dirty="0"/>
          </a:p>
        </p:txBody>
      </p:sp>
      <p:sp>
        <p:nvSpPr>
          <p:cNvPr id="48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36</a:t>
            </a:fld>
            <a:endParaRPr/>
          </a:p>
        </p:txBody>
      </p:sp>
      <p:sp>
        <p:nvSpPr>
          <p:cNvPr id="490" name="Anonymous functions: The function definition is the argument of the function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You cannot access the </a:t>
            </a:r>
            <a:r>
              <a:rPr lang="en-US" dirty="0" err="1">
                <a:solidFill>
                  <a:srgbClr val="3366FF"/>
                </a:solidFill>
                <a:latin typeface="Source Code Pro"/>
                <a:cs typeface="Source Code Pro"/>
              </a:rPr>
              <a:t>mediainfo</a:t>
            </a:r>
            <a:r>
              <a:rPr lang="en-US" dirty="0">
                <a:solidFill>
                  <a:srgbClr val="3366FF"/>
                </a:solidFill>
              </a:rPr>
              <a:t> </a:t>
            </a:r>
            <a:r>
              <a:rPr lang="en-US" dirty="0"/>
              <a:t>object until the </a:t>
            </a:r>
            <a:r>
              <a:rPr lang="en-US" dirty="0" err="1">
                <a:solidFill>
                  <a:srgbClr val="3366FF"/>
                </a:solidFill>
                <a:latin typeface="Source Code Pro"/>
                <a:cs typeface="Source Code Pro"/>
              </a:rPr>
              <a:t>loadstart</a:t>
            </a:r>
            <a:r>
              <a:rPr lang="en-US" dirty="0">
                <a:solidFill>
                  <a:srgbClr val="3366FF"/>
                </a:solidFill>
              </a:rPr>
              <a:t> </a:t>
            </a:r>
            <a:r>
              <a:rPr lang="en-US" dirty="0"/>
              <a:t>event is dispatched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1148451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Task 3: Display Video Information in the HTML Page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Task 3: Display Video Information in the HTML Page</a:t>
            </a:r>
          </a:p>
        </p:txBody>
      </p:sp>
      <p:sp>
        <p:nvSpPr>
          <p:cNvPr id="569" name="**Uses the ready() event/method…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r>
              <a:t>**Uses the ready() event/method</a:t>
            </a:r>
          </a:p>
          <a:p>
            <a:endParaRPr/>
          </a:p>
          <a:p>
            <a:r>
              <a:t>CodePen: </a:t>
            </a: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/>
              </a:rPr>
              <a:t>http://codepen.io/team/bcls/pen/KzyoNG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Using the iframe Player Implementation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rPr dirty="0"/>
              <a:t>Using the </a:t>
            </a:r>
            <a:r>
              <a:rPr lang="en-US" dirty="0"/>
              <a:t>Standard (</a:t>
            </a:r>
            <a:r>
              <a:rPr dirty="0"/>
              <a:t>iframe</a:t>
            </a:r>
            <a:r>
              <a:rPr lang="en-US" dirty="0"/>
              <a:t>)</a:t>
            </a:r>
            <a:r>
              <a:rPr dirty="0"/>
              <a:t> Player Implementation</a:t>
            </a:r>
          </a:p>
        </p:txBody>
      </p:sp>
      <p:sp>
        <p:nvSpPr>
          <p:cNvPr id="572" name="Use Case: Utilize the iframe implementation of the player and change the video on user interaction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/>
          </a:p>
          <a:p>
            <a:r>
              <a:t>Use Case: Utilize the iframe implementation of the player and change the video on user interaction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Advantages of iframe Player Implementation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dirty="0"/>
              <a:t>Advantages</a:t>
            </a:r>
            <a:r>
              <a:rPr lang="en-US" dirty="0"/>
              <a:t> of Standard (</a:t>
            </a:r>
            <a:r>
              <a:rPr dirty="0"/>
              <a:t>iframe</a:t>
            </a:r>
            <a:r>
              <a:rPr lang="en-US" dirty="0"/>
              <a:t>)</a:t>
            </a:r>
            <a:r>
              <a:rPr dirty="0"/>
              <a:t> Player Implementation</a:t>
            </a:r>
          </a:p>
        </p:txBody>
      </p:sp>
      <p:sp>
        <p:nvSpPr>
          <p:cNvPr id="575" name="No collisions with existing JavaScript and/or CSS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No collisions with existing JavaScript and/or CSS</a:t>
            </a:r>
          </a:p>
          <a:p>
            <a:endParaRPr/>
          </a:p>
          <a:p>
            <a:r>
              <a:t>Automatically responsive (nearly) </a:t>
            </a:r>
          </a:p>
          <a:p>
            <a:endParaRPr/>
          </a:p>
          <a:p>
            <a:r>
              <a:t>The iframe eases use in social media apps (or whenever the video will need to "travel" into other apps)</a:t>
            </a:r>
          </a:p>
        </p:txBody>
      </p:sp>
      <p:sp>
        <p:nvSpPr>
          <p:cNvPr id="57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39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3887115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What: Brightcove Player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What: Brightcove Player</a:t>
            </a:r>
          </a:p>
        </p:txBody>
      </p:sp>
      <p:sp>
        <p:nvSpPr>
          <p:cNvPr id="417" name="The Brightcove Player is based on the Video.js Player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rPr dirty="0"/>
              <a:t>The Brightcove Player is based on the Video.js Player</a:t>
            </a:r>
          </a:p>
          <a:p>
            <a:endParaRPr dirty="0"/>
          </a:p>
          <a:p>
            <a:r>
              <a:rPr dirty="0"/>
              <a:t>Three core elements: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rPr dirty="0">
                <a:solidFill>
                  <a:schemeClr val="accent5"/>
                </a:solidFill>
              </a:rPr>
              <a:t>Video embed code</a:t>
            </a:r>
            <a:r>
              <a:rPr dirty="0"/>
              <a:t> - Places a video into a website using the HTML5 </a:t>
            </a:r>
            <a:r>
              <a:rPr dirty="0"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&lt;video&gt;</a:t>
            </a:r>
            <a:r>
              <a:rPr dirty="0"/>
              <a:t> element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rPr dirty="0">
                <a:solidFill>
                  <a:srgbClr val="32488A"/>
                </a:solidFill>
              </a:rPr>
              <a:t>JavaScript library</a:t>
            </a:r>
            <a:r>
              <a:rPr dirty="0"/>
              <a:t> - Makes the player work across browsers, their various versions and around device / platform bugs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rPr dirty="0">
                <a:solidFill>
                  <a:srgbClr val="32488A"/>
                </a:solidFill>
              </a:rPr>
              <a:t>Pure HTML/CSS skin</a:t>
            </a:r>
            <a:r>
              <a:rPr dirty="0"/>
              <a:t> - Creates a uniform look across HTML5 browsers and easy custom skinning for a branded look</a:t>
            </a:r>
          </a:p>
        </p:txBody>
      </p:sp>
      <p:sp>
        <p:nvSpPr>
          <p:cNvPr id="41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066976" y="9357569"/>
            <a:ext cx="203024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When You Cannot Use iframe Implementation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When You Cannot Use iframe Implementation</a:t>
            </a:r>
          </a:p>
        </p:txBody>
      </p:sp>
      <p:sp>
        <p:nvSpPr>
          <p:cNvPr id="579" name="Code in the containing page needs to listen for and act on player events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Code in the containing page needs to listen for and act on player events</a:t>
            </a:r>
          </a:p>
          <a:p>
            <a:endParaRPr/>
          </a:p>
          <a:p>
            <a:r>
              <a:t>The player uses styles from the containing page</a:t>
            </a:r>
          </a:p>
          <a:p>
            <a:endParaRPr/>
          </a:p>
          <a:p>
            <a:r>
              <a:t>The iframe will cause app logic to fail, like a redirect from the containing page</a:t>
            </a:r>
          </a:p>
        </p:txBody>
      </p:sp>
      <p:sp>
        <p:nvSpPr>
          <p:cNvPr id="58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40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Dynamically Change Video in iframe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Dynamically Change Video in iframe</a:t>
            </a:r>
          </a:p>
        </p:txBody>
      </p:sp>
      <p:sp>
        <p:nvSpPr>
          <p:cNvPr id="583" name="To dynamically change video in an iframe change the query string’s the src property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6428236" cy="6848735"/>
          </a:xfrm>
          <a:prstGeom prst="rect">
            <a:avLst/>
          </a:prstGeom>
        </p:spPr>
        <p:txBody>
          <a:bodyPr/>
          <a:lstStyle/>
          <a:p>
            <a:r>
              <a:t>To dynamically change video in an iframe change the query string’s the </a:t>
            </a:r>
            <a:r>
              <a: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src</a:t>
            </a:r>
            <a:r>
              <a:t> property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/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&lt;iframe src='//players.brightcove.net/921483702001/a5f0f07c-ce3b-48a4-af02-f5f6c38546ac_default/index.html</a:t>
            </a:r>
            <a:br/>
            <a:r>
              <a:rPr>
                <a:solidFill>
                  <a:srgbClr val="FF0000"/>
                </a:solidFill>
              </a:rPr>
              <a:t>?videoId=4341341161001</a:t>
            </a:r>
            <a:r>
              <a:t>' …&gt;&lt;/iframe&gt;</a:t>
            </a:r>
          </a:p>
          <a:p>
            <a:pPr marL="0" indent="0">
              <a:buSzTx/>
              <a:buNone/>
              <a:def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/>
          </a:p>
          <a:p>
            <a:r>
              <a:t>Need to remove the existing query string then add a new one</a:t>
            </a:r>
          </a:p>
        </p:txBody>
      </p:sp>
      <p:sp>
        <p:nvSpPr>
          <p:cNvPr id="58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41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Dynamically Change Video in iframe (cont)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Dynamically Change Video in iframe (cont)</a:t>
            </a:r>
          </a:p>
        </p:txBody>
      </p:sp>
      <p:sp>
        <p:nvSpPr>
          <p:cNvPr id="587" name="Plan of action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6428236" cy="6848735"/>
          </a:xfrm>
          <a:prstGeom prst="rect">
            <a:avLst/>
          </a:prstGeom>
        </p:spPr>
        <p:txBody>
          <a:bodyPr/>
          <a:lstStyle/>
          <a:p>
            <a:r>
              <a:t>Plan of action</a:t>
            </a:r>
          </a:p>
          <a:p>
            <a:pPr marL="903604" lvl="1" indent="-668654">
              <a:lnSpc>
                <a:spcPct val="90000"/>
              </a:lnSpc>
              <a:spcBef>
                <a:spcPts val="900"/>
              </a:spcBef>
              <a:buFontTx/>
              <a:buAutoNum type="arabicPeriod"/>
            </a:pPr>
            <a:r>
              <a:t>Get a handle on the </a:t>
            </a:r>
            <a:r>
              <a:rPr sz="3200"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&lt;iframe&gt;</a:t>
            </a:r>
            <a:r>
              <a:t> tag</a:t>
            </a:r>
          </a:p>
          <a:p>
            <a:pPr marL="903604" lvl="1" indent="-668654">
              <a:lnSpc>
                <a:spcPct val="90000"/>
              </a:lnSpc>
              <a:spcBef>
                <a:spcPts val="900"/>
              </a:spcBef>
              <a:buFontTx/>
              <a:buAutoNum type="arabicPeriod"/>
            </a:pPr>
            <a:r>
              <a:t>Create a variable with the new query string (new video ID)</a:t>
            </a:r>
          </a:p>
          <a:p>
            <a:pPr marL="903604" lvl="1" indent="-668654">
              <a:lnSpc>
                <a:spcPct val="90000"/>
              </a:lnSpc>
              <a:spcBef>
                <a:spcPts val="900"/>
              </a:spcBef>
              <a:buFontTx/>
              <a:buAutoNum type="arabicPeriod"/>
            </a:pPr>
            <a:r>
              <a:t>Assign the </a:t>
            </a:r>
            <a:r>
              <a:rPr sz="3200"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src</a:t>
            </a:r>
            <a:r>
              <a:rPr>
                <a:solidFill>
                  <a:srgbClr val="FF0000"/>
                </a:solidFill>
              </a:rPr>
              <a:t> </a:t>
            </a:r>
            <a:r>
              <a:t>property of the </a:t>
            </a:r>
            <a:r>
              <a:rPr sz="3200"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&lt;iframe&gt;</a:t>
            </a:r>
            <a:r>
              <a:t> to a variable</a:t>
            </a:r>
          </a:p>
          <a:p>
            <a:pPr marL="903604" lvl="1" indent="-668654">
              <a:lnSpc>
                <a:spcPct val="90000"/>
              </a:lnSpc>
              <a:spcBef>
                <a:spcPts val="900"/>
              </a:spcBef>
              <a:buFontTx/>
              <a:buAutoNum type="arabicPeriod"/>
            </a:pPr>
            <a:r>
              <a:t>Remove the existing query string from the source</a:t>
            </a:r>
          </a:p>
          <a:p>
            <a:pPr marL="903604" lvl="1" indent="-668654">
              <a:lnSpc>
                <a:spcPct val="90000"/>
              </a:lnSpc>
              <a:spcBef>
                <a:spcPts val="900"/>
              </a:spcBef>
              <a:buFontTx/>
              <a:buAutoNum type="arabicPeriod"/>
            </a:pPr>
            <a:r>
              <a:t>Add the new query string to the source</a:t>
            </a:r>
          </a:p>
          <a:p>
            <a:pPr marL="903604" lvl="1" indent="-668654">
              <a:lnSpc>
                <a:spcPct val="90000"/>
              </a:lnSpc>
              <a:spcBef>
                <a:spcPts val="900"/>
              </a:spcBef>
              <a:buFontTx/>
              <a:buAutoNum type="arabicPeriod"/>
            </a:pPr>
            <a:r>
              <a:t>Assign the new source to the </a:t>
            </a:r>
            <a:r>
              <a:rPr sz="3200"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&lt;iframe&gt;</a:t>
            </a:r>
            <a:r>
              <a:t> </a:t>
            </a:r>
          </a:p>
        </p:txBody>
      </p:sp>
      <p:sp>
        <p:nvSpPr>
          <p:cNvPr id="58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42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Dynamically Change Video in iframe (cont)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Dynamically Change Video in iframe (cont)</a:t>
            </a:r>
          </a:p>
        </p:txBody>
      </p:sp>
      <p:sp>
        <p:nvSpPr>
          <p:cNvPr id="591" name="&lt;function changeVideo() {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6428236" cy="6848735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&lt;function changeVideo() {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var iframeTag = document.getElementsByTagName("iframe")[0],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newVideo = "?videoId=3742256815001",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theSrc = iframeTag.src,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srcWithoutVideo = theSrc.substring( 0, theSrc.indexOf( "?" ) ),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newSrc = srcWithoutVideo + newVideo;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iframeTag.src = newSrc;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}</a:t>
            </a:r>
            <a:endParaRPr sz="3600"/>
          </a:p>
          <a:p>
            <a:r>
              <a:t>JavaScript’s </a:t>
            </a:r>
            <a:r>
              <a:rPr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theString.substring()</a:t>
            </a:r>
            <a:r>
              <a:t> extracts characters from the first parameter to the second</a:t>
            </a:r>
          </a:p>
        </p:txBody>
      </p:sp>
      <p:sp>
        <p:nvSpPr>
          <p:cNvPr id="59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43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Communicate Between HTML Page and iframe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Communicate Between HTML Page and iframe</a:t>
            </a:r>
          </a:p>
        </p:txBody>
      </p:sp>
      <p:sp>
        <p:nvSpPr>
          <p:cNvPr id="595" name="It is possible to communicate between the parent page and the iframe…"/>
          <p:cNvSpPr txBox="1">
            <a:spLocks noGrp="1"/>
          </p:cNvSpPr>
          <p:nvPr>
            <p:ph type="body" idx="1"/>
          </p:nvPr>
        </p:nvSpPr>
        <p:spPr>
          <a:xfrm>
            <a:off x="579445" y="1968015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It is possible to communicate between the parent page and the iframe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Uses HTML postMessage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endParaRPr/>
          </a:p>
          <a:p>
            <a:r>
              <a:t>Example doc: </a:t>
            </a:r>
            <a:r>
              <a:rPr i="1"/>
              <a:t>Play Video from iframe Parent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/>
              </a:rPr>
              <a:t>//docs.brightcove.com/en/player/brightcove-player/samples/listen-for-play-button.html</a:t>
            </a:r>
          </a:p>
          <a:p>
            <a:r>
              <a:t>Example doc: </a:t>
            </a:r>
            <a:r>
              <a:rPr i="1"/>
              <a:t>Implementing Playlists Programmatically: Passing video ID on URL page request for iframe</a:t>
            </a:r>
          </a:p>
          <a:p>
            <a:pPr lvl="2">
              <a:lnSpc>
                <a:spcPct val="90000"/>
              </a:lnSpc>
              <a:spcBef>
                <a:spcPts val="900"/>
              </a:spcBef>
            </a:pP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3"/>
              </a:rPr>
              <a:t>//support.brightcove.com/implementing-playlists-programmatically#Set_initial_video</a:t>
            </a:r>
          </a:p>
        </p:txBody>
      </p:sp>
      <p:sp>
        <p:nvSpPr>
          <p:cNvPr id="59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44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Task 4: Changing the Video in an iframe Player Implementation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Task 4: Changing the Video in an iframe Player Implementation </a:t>
            </a:r>
          </a:p>
        </p:txBody>
      </p:sp>
      <p:sp>
        <p:nvSpPr>
          <p:cNvPr id="603" name="CodePen: http://codepen.io/team/bcls/pen/WwXVNm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/>
          </a:p>
          <a:p>
            <a:endParaRPr/>
          </a:p>
          <a:p>
            <a:r>
              <a:t>CodePen: </a:t>
            </a: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/>
              </a:rPr>
              <a:t>http://codepen.io/team/bcls/pen/WwXVNm</a:t>
            </a:r>
          </a:p>
        </p:txBody>
      </p:sp>
    </p:spTree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Adding a Brightcove Plugin to a Player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Adding a Brightcove Plugin to a Player</a:t>
            </a:r>
          </a:p>
        </p:txBody>
      </p:sp>
      <p:sp>
        <p:nvSpPr>
          <p:cNvPr id="606" name="Use Case 1: Play IMA3 ads…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 dirty="0"/>
          </a:p>
          <a:p>
            <a:r>
              <a:rPr lang="en-US" dirty="0"/>
              <a:t>Use Case: Display an overlay that uses data from the </a:t>
            </a:r>
            <a:r>
              <a:rPr lang="en-US" dirty="0" err="1"/>
              <a:t>mediainfo</a:t>
            </a:r>
            <a:r>
              <a:rPr lang="en-US" dirty="0"/>
              <a:t> object 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Plugins for Brightcove Player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Plugins for Brightcove Player</a:t>
            </a:r>
          </a:p>
        </p:txBody>
      </p:sp>
      <p:sp>
        <p:nvSpPr>
          <p:cNvPr id="609" name="A plugin for the Brightcove player uses a combination of HTML, JavaScript and/or CSS to somehow customize the player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A plugin for the Brightcove player uses a combination of HTML, JavaScript and/or CSS to somehow customize the player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In other words, anything you can do in a web page, you can do in a plugin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endParaRPr/>
          </a:p>
          <a:p>
            <a:r>
              <a:t>Broadly, plugins can be developed to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Modify default behavior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Add functionality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Customize appearance</a:t>
            </a:r>
          </a:p>
        </p:txBody>
      </p:sp>
      <p:sp>
        <p:nvSpPr>
          <p:cNvPr id="61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47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Brightcove Supplied Plugins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rPr dirty="0"/>
              <a:t>Brightcove Supplied Plugins</a:t>
            </a:r>
          </a:p>
        </p:txBody>
      </p:sp>
      <p:sp>
        <p:nvSpPr>
          <p:cNvPr id="613" name="Brightcove has released, and continues to release, plugins…"/>
          <p:cNvSpPr txBox="1">
            <a:spLocks noGrp="1"/>
          </p:cNvSpPr>
          <p:nvPr>
            <p:ph type="body" idx="1"/>
          </p:nvPr>
        </p:nvSpPr>
        <p:spPr>
          <a:xfrm>
            <a:off x="541345" y="1858717"/>
            <a:ext cx="6771463" cy="728481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33108" indent="-277749" defTabSz="626221">
              <a:lnSpc>
                <a:spcPct val="90000"/>
              </a:lnSpc>
              <a:defRPr sz="2916"/>
            </a:pPr>
            <a:r>
              <a:rPr dirty="0"/>
              <a:t>360 Video</a:t>
            </a:r>
          </a:p>
          <a:p>
            <a:pPr marL="233108" indent="-277749" defTabSz="626221">
              <a:lnSpc>
                <a:spcPct val="90000"/>
              </a:lnSpc>
              <a:defRPr sz="2916"/>
            </a:pPr>
            <a:r>
              <a:rPr dirty="0"/>
              <a:t>Ad Only</a:t>
            </a:r>
          </a:p>
          <a:p>
            <a:pPr marL="233108" indent="-277749" defTabSz="626221">
              <a:lnSpc>
                <a:spcPct val="90000"/>
              </a:lnSpc>
              <a:defRPr sz="2916"/>
            </a:pPr>
            <a:r>
              <a:rPr dirty="0"/>
              <a:t>Advertising with FreeWheel</a:t>
            </a:r>
          </a:p>
          <a:p>
            <a:pPr marL="233108" indent="-277749" defTabSz="626221">
              <a:lnSpc>
                <a:spcPct val="90000"/>
              </a:lnSpc>
              <a:defRPr sz="2916"/>
            </a:pPr>
            <a:r>
              <a:rPr dirty="0"/>
              <a:t>Advertising with IMA3</a:t>
            </a:r>
          </a:p>
          <a:p>
            <a:pPr marL="233108" indent="-277749" defTabSz="626221">
              <a:lnSpc>
                <a:spcPct val="90000"/>
              </a:lnSpc>
              <a:defRPr sz="2916"/>
            </a:pPr>
            <a:r>
              <a:rPr dirty="0"/>
              <a:t>Advertising with </a:t>
            </a:r>
            <a:r>
              <a:rPr lang="en-US" dirty="0"/>
              <a:t>SSAI</a:t>
            </a:r>
          </a:p>
          <a:p>
            <a:pPr marL="233108" indent="-277749" defTabSz="626221">
              <a:lnSpc>
                <a:spcPct val="90000"/>
              </a:lnSpc>
              <a:defRPr sz="2916"/>
            </a:pPr>
            <a:r>
              <a:rPr lang="en-US" dirty="0" err="1">
                <a:solidFill>
                  <a:schemeClr val="tx2"/>
                </a:solidFill>
              </a:rPr>
              <a:t>Chromecast</a:t>
            </a:r>
            <a:r>
              <a:rPr lang="en-US" dirty="0">
                <a:solidFill>
                  <a:schemeClr val="tx2"/>
                </a:solidFill>
              </a:rPr>
              <a:t> </a:t>
            </a:r>
            <a:endParaRPr dirty="0">
              <a:solidFill>
                <a:schemeClr val="tx2"/>
              </a:solidFill>
            </a:endParaRPr>
          </a:p>
          <a:p>
            <a:pPr marL="233108" indent="-277749" defTabSz="626221">
              <a:lnSpc>
                <a:spcPct val="90000"/>
              </a:lnSpc>
              <a:defRPr sz="2916"/>
            </a:pPr>
            <a:r>
              <a:rPr dirty="0"/>
              <a:t>Custom Endscreens</a:t>
            </a:r>
            <a:endParaRPr lang="en-US" dirty="0"/>
          </a:p>
          <a:p>
            <a:pPr marL="233108" indent="-277749" defTabSz="626221">
              <a:lnSpc>
                <a:spcPct val="90000"/>
              </a:lnSpc>
              <a:defRPr sz="2916"/>
            </a:pPr>
            <a:r>
              <a:rPr lang="en-US" dirty="0"/>
              <a:t>Display Errors</a:t>
            </a:r>
          </a:p>
          <a:p>
            <a:pPr marL="233108" indent="-277749" defTabSz="626221">
              <a:lnSpc>
                <a:spcPct val="90000"/>
              </a:lnSpc>
              <a:defRPr sz="2916"/>
            </a:pPr>
            <a:endParaRPr dirty="0"/>
          </a:p>
        </p:txBody>
      </p:sp>
      <p:sp>
        <p:nvSpPr>
          <p:cNvPr id="6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48</a:t>
            </a:fld>
            <a:endParaRPr/>
          </a:p>
        </p:txBody>
      </p:sp>
      <p:sp>
        <p:nvSpPr>
          <p:cNvPr id="5" name="Brightcove has released, and continues to release, plugins…"/>
          <p:cNvSpPr txBox="1">
            <a:spLocks/>
          </p:cNvSpPr>
          <p:nvPr/>
        </p:nvSpPr>
        <p:spPr>
          <a:xfrm>
            <a:off x="8389904" y="1863265"/>
            <a:ext cx="7448609" cy="72848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7353" tIns="77353" rIns="77353" bIns="77353">
            <a:normAutofit/>
          </a:bodyPr>
          <a:lstStyle>
            <a:lvl1pPr marL="308610" marR="0" indent="-308610" algn="l" defTabSz="773112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Arial"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606163"/>
                </a:solidFill>
                <a:uFillTx/>
                <a:latin typeface="Arial"/>
                <a:ea typeface="Arial"/>
                <a:cs typeface="Arial"/>
                <a:sym typeface="Arial"/>
              </a:defRPr>
            </a:lvl1pPr>
            <a:lvl2pPr marL="543560" marR="0" indent="-308610" algn="l" defTabSz="773112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Arial"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606163"/>
                </a:solidFill>
                <a:uFillTx/>
                <a:latin typeface="Arial"/>
                <a:ea typeface="Arial"/>
                <a:cs typeface="Arial"/>
                <a:sym typeface="Arial"/>
              </a:defRPr>
            </a:lvl2pPr>
            <a:lvl3pPr marL="767398" marR="0" indent="-308610" algn="l" defTabSz="773112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Arial"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606163"/>
                </a:solidFill>
                <a:uFillTx/>
                <a:latin typeface="Arial"/>
                <a:ea typeface="Arial"/>
                <a:cs typeface="Arial"/>
                <a:sym typeface="Arial"/>
              </a:defRPr>
            </a:lvl3pPr>
            <a:lvl4pPr marL="1027112" marR="0" indent="-342900" algn="l" defTabSz="773112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Arial"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606163"/>
                </a:solidFill>
                <a:uFillTx/>
                <a:latin typeface="Arial"/>
                <a:ea typeface="Arial"/>
                <a:cs typeface="Arial"/>
                <a:sym typeface="Arial"/>
              </a:defRPr>
            </a:lvl4pPr>
            <a:lvl5pPr marL="1250950" marR="0" indent="-342900" algn="l" defTabSz="773112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Arial"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606163"/>
                </a:solidFill>
                <a:uFillTx/>
                <a:latin typeface="Arial"/>
                <a:ea typeface="Arial"/>
                <a:cs typeface="Arial"/>
                <a:sym typeface="Arial"/>
              </a:defRPr>
            </a:lvl5pPr>
            <a:lvl6pPr marL="4277202" marR="0" indent="-409518" algn="l" defTabSz="773112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Arial"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606163"/>
                </a:solidFill>
                <a:uFillTx/>
                <a:latin typeface="Arial"/>
                <a:ea typeface="Arial"/>
                <a:cs typeface="Arial"/>
                <a:sym typeface="Arial"/>
              </a:defRPr>
            </a:lvl6pPr>
            <a:lvl7pPr marL="5050738" marR="0" indent="-409518" algn="l" defTabSz="773112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Arial"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606163"/>
                </a:solidFill>
                <a:uFillTx/>
                <a:latin typeface="Arial"/>
                <a:ea typeface="Arial"/>
                <a:cs typeface="Arial"/>
                <a:sym typeface="Arial"/>
              </a:defRPr>
            </a:lvl7pPr>
            <a:lvl8pPr marL="5824275" marR="0" indent="-409518" algn="l" defTabSz="773112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Arial"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606163"/>
                </a:solidFill>
                <a:uFillTx/>
                <a:latin typeface="Arial"/>
                <a:ea typeface="Arial"/>
                <a:cs typeface="Arial"/>
                <a:sym typeface="Arial"/>
              </a:defRPr>
            </a:lvl8pPr>
            <a:lvl9pPr marL="6597813" marR="0" indent="-409519" algn="l" defTabSz="773112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Arial"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606163"/>
                </a:solidFill>
                <a:uFillTx/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33108" indent="-277749" defTabSz="626221">
              <a:lnSpc>
                <a:spcPct val="90000"/>
              </a:lnSpc>
              <a:defRPr sz="2916"/>
            </a:pPr>
            <a:r>
              <a:rPr lang="en-US" dirty="0"/>
              <a:t>Display Overlay</a:t>
            </a:r>
          </a:p>
          <a:p>
            <a:pPr marL="233108" indent="-277749" defTabSz="626221">
              <a:lnSpc>
                <a:spcPct val="90000"/>
              </a:lnSpc>
              <a:defRPr sz="2916"/>
            </a:pPr>
            <a:r>
              <a:rPr lang="en-US" dirty="0"/>
              <a:t>DRM</a:t>
            </a:r>
          </a:p>
          <a:p>
            <a:pPr marL="233108" indent="-277749" defTabSz="626221">
              <a:lnSpc>
                <a:spcPct val="90000"/>
              </a:lnSpc>
              <a:defRPr sz="2916"/>
            </a:pPr>
            <a:r>
              <a:rPr lang="en-US" dirty="0"/>
              <a:t>HLS</a:t>
            </a:r>
          </a:p>
          <a:p>
            <a:pPr marL="233108" indent="-277749" defTabSz="626221">
              <a:lnSpc>
                <a:spcPct val="90000"/>
              </a:lnSpc>
              <a:defRPr sz="2916"/>
            </a:pPr>
            <a:r>
              <a:rPr lang="en-US" dirty="0"/>
              <a:t>Live DVRUX</a:t>
            </a:r>
          </a:p>
          <a:p>
            <a:pPr marL="233108" indent="-277749" defTabSz="626221">
              <a:lnSpc>
                <a:spcPct val="90000"/>
              </a:lnSpc>
              <a:defRPr sz="2916"/>
            </a:pPr>
            <a:r>
              <a:rPr lang="en-US" dirty="0"/>
              <a:t>Picture-in-Picture</a:t>
            </a:r>
          </a:p>
          <a:p>
            <a:pPr marL="233108" indent="-277749" defTabSz="626221">
              <a:lnSpc>
                <a:spcPct val="90000"/>
              </a:lnSpc>
              <a:defRPr sz="2916"/>
            </a:pPr>
            <a:r>
              <a:rPr lang="en-US" dirty="0"/>
              <a:t>Playlist UI</a:t>
            </a:r>
          </a:p>
          <a:p>
            <a:pPr marL="233108" indent="-277749" defTabSz="626221">
              <a:lnSpc>
                <a:spcPct val="90000"/>
              </a:lnSpc>
              <a:defRPr sz="2916"/>
            </a:pPr>
            <a:r>
              <a:rPr lang="en-US" dirty="0"/>
              <a:t>Quality Selection </a:t>
            </a:r>
          </a:p>
          <a:p>
            <a:pPr marL="233108" indent="-277749" defTabSz="626221">
              <a:lnSpc>
                <a:spcPct val="90000"/>
              </a:lnSpc>
              <a:defRPr sz="2916"/>
            </a:pPr>
            <a:r>
              <a:rPr lang="en-US" dirty="0"/>
              <a:t>Social Media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Brightcove Plugins Loaded by Default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Brightcove Plugins Loaded by Default</a:t>
            </a:r>
          </a:p>
        </p:txBody>
      </p:sp>
      <p:sp>
        <p:nvSpPr>
          <p:cNvPr id="617" name="The following are plugins loaded by default…"/>
          <p:cNvSpPr txBox="1">
            <a:spLocks noGrp="1"/>
          </p:cNvSpPr>
          <p:nvPr>
            <p:ph type="body" idx="1"/>
          </p:nvPr>
        </p:nvSpPr>
        <p:spPr>
          <a:xfrm>
            <a:off x="566745" y="1968015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The following are plugins loaded by default</a:t>
            </a:r>
          </a:p>
          <a:p>
            <a:pPr marL="577850" lvl="1" indent="-342900">
              <a:lnSpc>
                <a:spcPct val="90000"/>
              </a:lnSpc>
              <a:spcBef>
                <a:spcPts val="900"/>
              </a:spcBef>
            </a:pPr>
            <a:r>
              <a:t>Errors</a:t>
            </a:r>
          </a:p>
          <a:p>
            <a:pPr marL="577850" lvl="1" indent="-342900">
              <a:lnSpc>
                <a:spcPct val="90000"/>
              </a:lnSpc>
              <a:spcBef>
                <a:spcPts val="900"/>
              </a:spcBef>
            </a:pPr>
            <a:r>
              <a:t>HLS</a:t>
            </a:r>
          </a:p>
        </p:txBody>
      </p:sp>
      <p:sp>
        <p:nvSpPr>
          <p:cNvPr id="61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49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What: Brightcove Player Development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What: Brightcove Player Development</a:t>
            </a:r>
          </a:p>
        </p:txBody>
      </p:sp>
      <p:sp>
        <p:nvSpPr>
          <p:cNvPr id="421" name="Used to customize, integrate with, or add functionality to, your players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Used to customize, integrate with, or add functionality to, your players</a:t>
            </a:r>
          </a:p>
          <a:p>
            <a:endParaRPr/>
          </a:p>
          <a:p>
            <a:r>
              <a:t>Uses HTML5, CSS, JavaScript and the Player API</a:t>
            </a:r>
          </a:p>
        </p:txBody>
      </p:sp>
      <p:sp>
        <p:nvSpPr>
          <p:cNvPr id="42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066976" y="9357569"/>
            <a:ext cx="203024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  <p:pic>
        <p:nvPicPr>
          <p:cNvPr id="423" name="image34.png" descr="image34.png"/>
          <p:cNvPicPr>
            <a:picLocks noChangeAspect="1"/>
          </p:cNvPicPr>
          <p:nvPr/>
        </p:nvPicPr>
        <p:blipFill>
          <a:blip r:embed="rId2">
            <a:extLst/>
          </a:blip>
          <a:srcRect t="26540" b="20106"/>
          <a:stretch>
            <a:fillRect/>
          </a:stretch>
        </p:blipFill>
        <p:spPr>
          <a:xfrm>
            <a:off x="4472780" y="4556125"/>
            <a:ext cx="7454387" cy="3102783"/>
          </a:xfrm>
          <a:prstGeom prst="rect">
            <a:avLst/>
          </a:prstGeom>
          <a:ln w="12700">
            <a:miter lim="400000"/>
          </a:ln>
        </p:spPr>
      </p:pic>
      <p:sp>
        <p:nvSpPr>
          <p:cNvPr id="424" name="Cross-platform standards…"/>
          <p:cNvSpPr txBox="1"/>
          <p:nvPr/>
        </p:nvSpPr>
        <p:spPr>
          <a:xfrm>
            <a:off x="5082380" y="7650797"/>
            <a:ext cx="6019801" cy="1310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>
                <a:solidFill>
                  <a:srgbClr val="3F4140"/>
                </a:solidFill>
                <a:latin typeface="Gotham"/>
                <a:ea typeface="Gotham"/>
                <a:cs typeface="Gotham"/>
                <a:sym typeface="Gotham"/>
              </a:defRPr>
            </a:pPr>
            <a:r>
              <a:t>Cross-platform standards </a:t>
            </a:r>
          </a:p>
          <a:p>
            <a:pPr algn="ctr">
              <a:defRPr>
                <a:solidFill>
                  <a:srgbClr val="3F4140"/>
                </a:solidFill>
                <a:latin typeface="Gotham"/>
                <a:ea typeface="Gotham"/>
                <a:cs typeface="Gotham"/>
                <a:sym typeface="Gotham"/>
              </a:defRPr>
            </a:pPr>
            <a:r>
              <a:t>Developer-friendly technologies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Implementing Plugins Using Studio UI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Implementing Plugins Using Studio UI</a:t>
            </a:r>
          </a:p>
        </p:txBody>
      </p:sp>
      <p:sp>
        <p:nvSpPr>
          <p:cNvPr id="621" name="One of three ways to use a plugin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rPr dirty="0"/>
              <a:t>One of three ways to use a plugin</a:t>
            </a:r>
          </a:p>
          <a:p>
            <a:endParaRPr dirty="0"/>
          </a:p>
          <a:p>
            <a:r>
              <a:rPr dirty="0"/>
              <a:t>Use the Studio UI to supply the plugin's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rPr dirty="0"/>
              <a:t>JavaScript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rPr dirty="0"/>
              <a:t>Name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rPr dirty="0"/>
              <a:t>Options (if needed)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rPr dirty="0"/>
              <a:t>CSS (if needed)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endParaRPr dirty="0"/>
          </a:p>
          <a:p>
            <a:r>
              <a:rPr dirty="0"/>
              <a:t>Plugin associated with ALL instances of the player</a:t>
            </a:r>
          </a:p>
        </p:txBody>
      </p:sp>
      <p:sp>
        <p:nvSpPr>
          <p:cNvPr id="62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50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Implementing Plugins Using Custom Code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Implementing Plugins Using Custom Code</a:t>
            </a:r>
          </a:p>
        </p:txBody>
      </p:sp>
      <p:sp>
        <p:nvSpPr>
          <p:cNvPr id="625" name="Second way use a plugin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Second way use a plugin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Use a </a:t>
            </a:r>
            <a:r>
              <a: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&lt;script&gt;</a:t>
            </a:r>
            <a:r>
              <a:t> tag to manually include the plugin's JavaScript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Use a </a:t>
            </a:r>
            <a:r>
              <a: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&lt;link&gt;</a:t>
            </a:r>
            <a:r>
              <a:t> tag to manually include the plugin's CSS (if needed)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Call the plugin as a method, supplying required options</a:t>
            </a:r>
          </a:p>
          <a:p>
            <a:pPr marL="0" lvl="1" indent="234950">
              <a:lnSpc>
                <a:spcPct val="90000"/>
              </a:lnSpc>
              <a:spcBef>
                <a:spcPts val="700"/>
              </a:spcBef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  myPlayer.overlay({</a:t>
            </a:r>
          </a:p>
          <a:p>
            <a:pPr marL="0" lvl="1" indent="234950">
              <a:lnSpc>
                <a:spcPct val="90000"/>
              </a:lnSpc>
              <a:spcBef>
                <a:spcPts val="700"/>
              </a:spcBef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    …</a:t>
            </a:r>
          </a:p>
          <a:p>
            <a:pPr marL="0" lvl="1" indent="234950">
              <a:lnSpc>
                <a:spcPct val="90000"/>
              </a:lnSpc>
              <a:spcBef>
                <a:spcPts val="700"/>
              </a:spcBef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  });</a:t>
            </a:r>
          </a:p>
          <a:p>
            <a:pPr marL="0" lvl="1" indent="234950">
              <a:lnSpc>
                <a:spcPct val="90000"/>
              </a:lnSpc>
              <a:spcBef>
                <a:spcPts val="700"/>
              </a:spcBef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/>
          </a:p>
          <a:p>
            <a:r>
              <a:t>Plugin associated ONLY with the instance of the player on the page</a:t>
            </a:r>
          </a:p>
          <a:p>
            <a:endParaRPr/>
          </a:p>
          <a:p>
            <a:r>
              <a:t>Provides flexibility, such as dynamically supplying options</a:t>
            </a:r>
          </a:p>
        </p:txBody>
      </p:sp>
      <p:sp>
        <p:nvSpPr>
          <p:cNvPr id="62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51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Implementing Plugins Using curl Statements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Implementing Plugins Using curl Statements</a:t>
            </a:r>
          </a:p>
        </p:txBody>
      </p:sp>
      <p:sp>
        <p:nvSpPr>
          <p:cNvPr id="629" name="Can configure the player, and associated plugins, using the Player Management API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pPr marL="290093" indent="-290093" defTabSz="726726">
              <a:spcBef>
                <a:spcPts val="500"/>
              </a:spcBef>
              <a:defRPr sz="3384"/>
            </a:pPr>
            <a:r>
              <a:t>Can configure the player, and associated plugins, using the Player Management API</a:t>
            </a:r>
          </a:p>
          <a:p>
            <a:pPr marL="290093" indent="-290093" defTabSz="726726">
              <a:spcBef>
                <a:spcPts val="500"/>
              </a:spcBef>
              <a:defRPr sz="3384"/>
            </a:pPr>
            <a:endParaRPr/>
          </a:p>
          <a:p>
            <a:pPr marL="290093" indent="-290093" defTabSz="726726">
              <a:spcBef>
                <a:spcPts val="500"/>
              </a:spcBef>
              <a:defRPr sz="3384"/>
            </a:pPr>
            <a:r>
              <a:t>Details on using curl not part of this course</a:t>
            </a:r>
          </a:p>
          <a:p>
            <a:pPr marL="0" indent="0" defTabSz="726726">
              <a:spcBef>
                <a:spcPts val="500"/>
              </a:spcBef>
              <a:buSzTx/>
              <a:buNone/>
              <a:defRPr sz="2256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curl --header "Content-Type: application/json" --user $EMAIL --request PATCH \</a:t>
            </a:r>
          </a:p>
          <a:p>
            <a:pPr marL="0" indent="0" defTabSz="726726">
              <a:spcBef>
                <a:spcPts val="500"/>
              </a:spcBef>
              <a:buSzTx/>
              <a:buNone/>
              <a:defRPr sz="2256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--data '{</a:t>
            </a:r>
          </a:p>
          <a:p>
            <a:pPr marL="0" indent="0" defTabSz="726726">
              <a:spcBef>
                <a:spcPts val="500"/>
              </a:spcBef>
              <a:buSzTx/>
              <a:buNone/>
              <a:defRPr sz="2256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  "stylesheets": ["http://…/plugin-dev.css"</a:t>
            </a:r>
          </a:p>
          <a:p>
            <a:pPr marL="0" indent="0" defTabSz="726726">
              <a:spcBef>
                <a:spcPts val="500"/>
              </a:spcBef>
              <a:buSzTx/>
              <a:buNone/>
              <a:defRPr sz="2256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  ],</a:t>
            </a:r>
          </a:p>
          <a:p>
            <a:pPr marL="0" indent="0" defTabSz="726726">
              <a:spcBef>
                <a:spcPts val="500"/>
              </a:spcBef>
              <a:buSzTx/>
              <a:buNone/>
              <a:defRPr sz="2256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  "scripts": ["http://…/plugin-dev.js"</a:t>
            </a:r>
          </a:p>
          <a:p>
            <a:pPr marL="0" indent="0" defTabSz="726726">
              <a:spcBef>
                <a:spcPts val="500"/>
              </a:spcBef>
              <a:buSzTx/>
              <a:buNone/>
              <a:defRPr sz="2256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  ],</a:t>
            </a:r>
          </a:p>
          <a:p>
            <a:pPr marL="0" indent="0" defTabSz="726726">
              <a:spcBef>
                <a:spcPts val="500"/>
              </a:spcBef>
              <a:buSzTx/>
              <a:buNone/>
              <a:defRPr sz="2256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  </a:t>
            </a:r>
            <a:r>
              <a:rPr>
                <a:solidFill>
                  <a:srgbClr val="FF2B0C"/>
                </a:solidFill>
              </a:rPr>
              <a:t>"plugins": [{ "name": "pluginDev", "options": {"overlayText": "This …"}</a:t>
            </a:r>
          </a:p>
          <a:p>
            <a:pPr marL="0" indent="0" defTabSz="726726">
              <a:spcBef>
                <a:spcPts val="500"/>
              </a:spcBef>
              <a:buSzTx/>
              <a:buNone/>
              <a:defRPr sz="2256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  </a:t>
            </a:r>
            <a:r>
              <a:rPr>
                <a:solidFill>
                  <a:srgbClr val="FF2600"/>
                </a:solidFill>
              </a:rPr>
              <a:t>}]</a:t>
            </a:r>
          </a:p>
          <a:p>
            <a:pPr marL="0" indent="0" defTabSz="726726">
              <a:spcBef>
                <a:spcPts val="500"/>
              </a:spcBef>
              <a:buSzTx/>
              <a:buNone/>
              <a:defRPr sz="2256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}' \</a:t>
            </a:r>
          </a:p>
          <a:p>
            <a:pPr marL="0" indent="0" defTabSz="726726">
              <a:spcBef>
                <a:spcPts val="500"/>
              </a:spcBef>
              <a:buSzTx/>
              <a:buNone/>
              <a:defRPr sz="2256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https://players.api.brightcove.com/v1/accounts/$ACCOUNT_ID/players</a:t>
            </a:r>
            <a:br/>
            <a:r>
              <a:t>     /$PLAYER_ID/configuration</a:t>
            </a:r>
          </a:p>
        </p:txBody>
      </p:sp>
      <p:sp>
        <p:nvSpPr>
          <p:cNvPr id="63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52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Task 5: Play IMA3 Ads (Studio based task) AND/OR Task 6: Display an Overlay that Uses mediainfo Data"/>
          <p:cNvSpPr txBox="1">
            <a:spLocks noGrp="1"/>
          </p:cNvSpPr>
          <p:nvPr>
            <p:ph type="title"/>
          </p:nvPr>
        </p:nvSpPr>
        <p:spPr>
          <a:xfrm>
            <a:off x="846113" y="1501254"/>
            <a:ext cx="13825232" cy="4605743"/>
          </a:xfrm>
          <a:prstGeom prst="rect">
            <a:avLst/>
          </a:prstGeom>
        </p:spPr>
        <p:txBody>
          <a:bodyPr/>
          <a:lstStyle/>
          <a:p>
            <a:pPr defTabSz="384047">
              <a:defRPr sz="5376"/>
            </a:pPr>
            <a:r>
              <a:rPr lang="en-US" dirty="0"/>
              <a:t>Task 5: Display an Overlay that Uses </a:t>
            </a:r>
            <a:r>
              <a:rPr lang="en-US" dirty="0" err="1"/>
              <a:t>mediainfo</a:t>
            </a:r>
            <a:r>
              <a:rPr lang="en-US" dirty="0"/>
              <a:t> Data </a:t>
            </a:r>
            <a:br>
              <a:rPr dirty="0"/>
            </a:br>
            <a:endParaRPr dirty="0"/>
          </a:p>
        </p:txBody>
      </p:sp>
      <p:sp>
        <p:nvSpPr>
          <p:cNvPr id="633" name="Task 6 CodePen: http://codepen.io/team/bcls/pen/PNEWQJ"/>
          <p:cNvSpPr txBox="1">
            <a:spLocks noGrp="1"/>
          </p:cNvSpPr>
          <p:nvPr>
            <p:ph type="body" sz="half" idx="1"/>
          </p:nvPr>
        </p:nvSpPr>
        <p:spPr>
          <a:xfrm>
            <a:off x="846112" y="5638088"/>
            <a:ext cx="15422019" cy="3505911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  <a:p>
            <a:r>
              <a:rPr lang="en-US" dirty="0"/>
              <a:t>Task 5 </a:t>
            </a:r>
            <a:r>
              <a:rPr lang="en-US" dirty="0" err="1"/>
              <a:t>CodePen</a:t>
            </a:r>
            <a:r>
              <a:rPr lang="en-US" dirty="0"/>
              <a:t>: http://</a:t>
            </a:r>
            <a:r>
              <a:rPr lang="en-US" dirty="0" err="1"/>
              <a:t>codepen.io</a:t>
            </a:r>
            <a:r>
              <a:rPr lang="en-US" dirty="0"/>
              <a:t>/team/</a:t>
            </a:r>
            <a:r>
              <a:rPr lang="en-US" dirty="0" err="1"/>
              <a:t>bcls</a:t>
            </a:r>
            <a:r>
              <a:rPr lang="en-US" dirty="0"/>
              <a:t>/pen/PNEWQJ  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In-Page Code Needs &lt;div class=&quot;vjs-playlist&quot;&gt;&lt;/div&gt;"/>
          <p:cNvSpPr txBox="1">
            <a:spLocks noGrp="1"/>
          </p:cNvSpPr>
          <p:nvPr>
            <p:ph type="title"/>
          </p:nvPr>
        </p:nvSpPr>
        <p:spPr>
          <a:xfrm>
            <a:off x="490546" y="261938"/>
            <a:ext cx="14724055" cy="1296988"/>
          </a:xfrm>
          <a:prstGeom prst="rect">
            <a:avLst/>
          </a:prstGeom>
        </p:spPr>
        <p:txBody>
          <a:bodyPr/>
          <a:lstStyle/>
          <a:p>
            <a:pPr defTabSz="757650">
              <a:defRPr sz="4704"/>
            </a:pPr>
            <a:r>
              <a:rPr lang="en-US" dirty="0"/>
              <a:t>Tools More Developers Should Know About</a:t>
            </a:r>
            <a:endParaRPr sz="3528" dirty="0">
              <a:solidFill>
                <a:srgbClr val="0433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658" name="If using in-page code you must…"/>
          <p:cNvSpPr txBox="1">
            <a:spLocks noGrp="1"/>
          </p:cNvSpPr>
          <p:nvPr>
            <p:ph type="body" idx="1"/>
          </p:nvPr>
        </p:nvSpPr>
        <p:spPr>
          <a:xfrm>
            <a:off x="541345" y="1673225"/>
            <a:ext cx="15877479" cy="7086601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Video.js Middleware</a:t>
            </a:r>
          </a:p>
          <a:p>
            <a:pPr lvl="1"/>
            <a:r>
              <a:rPr lang="en-US" sz="3200" dirty="0"/>
              <a:t>Brightcove Player Sample: Disable Forward Scrubbing</a:t>
            </a:r>
          </a:p>
          <a:p>
            <a:pPr lvl="2"/>
            <a:r>
              <a:rPr lang="en-US" sz="3200" dirty="0">
                <a:hlinkClick r:id="rId2"/>
              </a:rPr>
              <a:t>https://support.brightcove.com/brightcove-player-sample-disable-forward-scrubbing</a:t>
            </a:r>
            <a:endParaRPr lang="en-US" sz="3200" dirty="0"/>
          </a:p>
          <a:p>
            <a:pPr lvl="1"/>
            <a:r>
              <a:rPr lang="en-US" sz="3200" dirty="0"/>
              <a:t>Brightcove Player Sample: Playback Rate Adjuster</a:t>
            </a:r>
          </a:p>
          <a:p>
            <a:pPr lvl="2"/>
            <a:r>
              <a:rPr lang="en-US" sz="3200" dirty="0">
                <a:hlinkClick r:id="rId3"/>
              </a:rPr>
              <a:t>https://support.brightcove.com/brightcove-player-sample-playback-rate-adjuster</a:t>
            </a:r>
            <a:endParaRPr lang="en-US" sz="3200" dirty="0"/>
          </a:p>
          <a:p>
            <a:pPr lvl="1"/>
            <a:endParaRPr lang="en-US" dirty="0"/>
          </a:p>
          <a:p>
            <a:pPr lvl="1"/>
            <a:r>
              <a:rPr lang="en-US" dirty="0"/>
              <a:t>Catalog’s search methods</a:t>
            </a:r>
          </a:p>
          <a:p>
            <a:pPr lvl="2"/>
            <a:r>
              <a:rPr lang="en-US" sz="3200" dirty="0"/>
              <a:t>Player Catalog</a:t>
            </a:r>
          </a:p>
          <a:p>
            <a:pPr lvl="2"/>
            <a:r>
              <a:rPr lang="en-US" sz="3200" dirty="0">
                <a:hlinkClick r:id="rId4"/>
              </a:rPr>
              <a:t>https://support.brightcove.com/</a:t>
            </a:r>
            <a:r>
              <a:rPr lang="en-US" sz="3200" dirty="0" err="1">
                <a:hlinkClick r:id="rId4"/>
              </a:rPr>
              <a:t>player-catalog#getSearch_method</a:t>
            </a:r>
            <a:endParaRPr lang="en-US" sz="3200" dirty="0"/>
          </a:p>
          <a:p>
            <a:pPr lvl="2"/>
            <a:endParaRPr lang="en-US" dirty="0"/>
          </a:p>
          <a:p>
            <a:pPr marL="458788" lvl="2" indent="0">
              <a:buNone/>
            </a:pPr>
            <a:endParaRPr lang="en-US" dirty="0"/>
          </a:p>
          <a:p>
            <a:pPr lvl="2"/>
            <a:endParaRPr lang="en-US" dirty="0"/>
          </a:p>
          <a:p>
            <a:pPr lvl="2"/>
            <a:endParaRPr dirty="0"/>
          </a:p>
        </p:txBody>
      </p:sp>
      <p:sp>
        <p:nvSpPr>
          <p:cNvPr id="65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54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719631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Thank You!"/>
          <p:cNvSpPr txBox="1">
            <a:spLocks noGrp="1"/>
          </p:cNvSpPr>
          <p:nvPr>
            <p:ph type="title"/>
          </p:nvPr>
        </p:nvSpPr>
        <p:spPr>
          <a:xfrm>
            <a:off x="846114" y="2249589"/>
            <a:ext cx="13825231" cy="3001547"/>
          </a:xfrm>
          <a:prstGeom prst="rect">
            <a:avLst/>
          </a:prstGeom>
        </p:spPr>
        <p:txBody>
          <a:bodyPr/>
          <a:lstStyle>
            <a:lvl1pPr algn="ctr"/>
          </a:lstStyle>
          <a:p>
            <a:r>
              <a:t>Thank You!	</a:t>
            </a:r>
          </a:p>
        </p:txBody>
      </p:sp>
      <p:sp>
        <p:nvSpPr>
          <p:cNvPr id="669" name="Matt Boles…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r>
              <a:t>Matt Boles</a:t>
            </a:r>
          </a:p>
          <a:p>
            <a:r>
              <a:t>mboles@brightcove.com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Why: Code Samples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Why: Code Samples</a:t>
            </a:r>
          </a:p>
        </p:txBody>
      </p:sp>
      <p:sp>
        <p:nvSpPr>
          <p:cNvPr id="42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066976" y="9357569"/>
            <a:ext cx="203024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269" y="1833997"/>
            <a:ext cx="12989126" cy="752357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Prerequisites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Prerequisites</a:t>
            </a:r>
          </a:p>
        </p:txBody>
      </p:sp>
      <p:sp>
        <p:nvSpPr>
          <p:cNvPr id="440" name="The session is designed for developers with basic HTML and JavaScript experience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The session is designed for developers with basic HTML and JavaScript experience</a:t>
            </a:r>
          </a:p>
        </p:txBody>
      </p:sp>
      <p:sp>
        <p:nvSpPr>
          <p:cNvPr id="44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066976" y="9357569"/>
            <a:ext cx="203024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7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Setting Up to Develop with Brightcove Player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Setting Up to Develop with Brightcove Player</a:t>
            </a:r>
          </a:p>
        </p:txBody>
      </p:sp>
      <p:sp>
        <p:nvSpPr>
          <p:cNvPr id="444" name="Body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Setup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Setup</a:t>
            </a:r>
          </a:p>
        </p:txBody>
      </p:sp>
      <p:sp>
        <p:nvSpPr>
          <p:cNvPr id="447" name="Video Cloud Account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Video Cloud Account</a:t>
            </a:r>
          </a:p>
          <a:p>
            <a:endParaRPr/>
          </a:p>
          <a:p>
            <a:r>
              <a:t>You will also need an editor for HTML/JavaScript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Any plain text editor will work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An editor such as Atom, Chocolat, Sublime Text, Dreamweaver, BBEdit, or CoffeeCup, that provides code-hinting and syntax highlighting is recommended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endParaRPr/>
          </a:p>
          <a:p>
            <a:r>
              <a:t>For iframe player implementation examples a web server is needed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XAMPP and WAMP free options</a:t>
            </a:r>
          </a:p>
        </p:txBody>
      </p:sp>
      <p:sp>
        <p:nvSpPr>
          <p:cNvPr id="44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9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bc-16x9-template">
  <a:themeElements>
    <a:clrScheme name="bc-16x9-template">
      <a:dk1>
        <a:srgbClr val="FFFFFF"/>
      </a:dk1>
      <a:lt1>
        <a:srgbClr val="8F8F90"/>
      </a:lt1>
      <a:dk2>
        <a:srgbClr val="A7A7A7"/>
      </a:dk2>
      <a:lt2>
        <a:srgbClr val="535353"/>
      </a:lt2>
      <a:accent1>
        <a:srgbClr val="95BA2F"/>
      </a:accent1>
      <a:accent2>
        <a:srgbClr val="F67E33"/>
      </a:accent2>
      <a:accent3>
        <a:srgbClr val="ED3093"/>
      </a:accent3>
      <a:accent4>
        <a:srgbClr val="409CA9"/>
      </a:accent4>
      <a:accent5>
        <a:srgbClr val="32488A"/>
      </a:accent5>
      <a:accent6>
        <a:srgbClr val="8C8C8C"/>
      </a:accent6>
      <a:hlink>
        <a:srgbClr val="0000FF"/>
      </a:hlink>
      <a:folHlink>
        <a:srgbClr val="FF00FF"/>
      </a:folHlink>
    </a:clrScheme>
    <a:fontScheme name="bc-16x9-templat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bc-16x9-templa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77311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8F8F9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77311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8F8F9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bc-16x9-template">
  <a:themeElements>
    <a:clrScheme name="bc-16x9-templa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95BA2F"/>
      </a:accent1>
      <a:accent2>
        <a:srgbClr val="F67E33"/>
      </a:accent2>
      <a:accent3>
        <a:srgbClr val="ED3093"/>
      </a:accent3>
      <a:accent4>
        <a:srgbClr val="409CA9"/>
      </a:accent4>
      <a:accent5>
        <a:srgbClr val="32488A"/>
      </a:accent5>
      <a:accent6>
        <a:srgbClr val="8C8C8C"/>
      </a:accent6>
      <a:hlink>
        <a:srgbClr val="0000FF"/>
      </a:hlink>
      <a:folHlink>
        <a:srgbClr val="FF00FF"/>
      </a:folHlink>
    </a:clrScheme>
    <a:fontScheme name="bc-16x9-templat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bc-16x9-templa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77311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8F8F9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77311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8F8F9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361</TotalTime>
  <Words>2092</Words>
  <Application>Microsoft Macintosh PowerPoint</Application>
  <PresentationFormat>Custom</PresentationFormat>
  <Paragraphs>357</Paragraphs>
  <Slides>55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60" baseType="lpstr">
      <vt:lpstr>Arial</vt:lpstr>
      <vt:lpstr>Calibri</vt:lpstr>
      <vt:lpstr>Gotham</vt:lpstr>
      <vt:lpstr>Source Code Pro</vt:lpstr>
      <vt:lpstr>bc-16x9-template</vt:lpstr>
      <vt:lpstr>Developing with the Brightcove Player</vt:lpstr>
      <vt:lpstr>How: Agenda</vt:lpstr>
      <vt:lpstr>Introducing the Course</vt:lpstr>
      <vt:lpstr>What: Brightcove Player</vt:lpstr>
      <vt:lpstr>What: Brightcove Player Development</vt:lpstr>
      <vt:lpstr>Why: Code Samples</vt:lpstr>
      <vt:lpstr>Prerequisites</vt:lpstr>
      <vt:lpstr>Setting Up to Develop with Brightcove Player</vt:lpstr>
      <vt:lpstr>Setup</vt:lpstr>
      <vt:lpstr>Getting Session Materials - GitHub</vt:lpstr>
      <vt:lpstr>Brightcove Player Documentation</vt:lpstr>
      <vt:lpstr>Brightcove Player API Documentation</vt:lpstr>
      <vt:lpstr>Demo: Programmatically Play a Video </vt:lpstr>
      <vt:lpstr>Using JavaScript with Brightcove Player</vt:lpstr>
      <vt:lpstr>API Is Event Driven</vt:lpstr>
      <vt:lpstr>Callback Functions</vt:lpstr>
      <vt:lpstr>Callback Function Implementations</vt:lpstr>
      <vt:lpstr>Conceptual Blockbusters!!</vt:lpstr>
      <vt:lpstr>Getting Started with Brightcove Player Development</vt:lpstr>
      <vt:lpstr>Get Reference to Player </vt:lpstr>
      <vt:lpstr>Get Reference to Player - cont </vt:lpstr>
      <vt:lpstr>Player Methods</vt:lpstr>
      <vt:lpstr>Player Events</vt:lpstr>
      <vt:lpstr>Player Events - cont</vt:lpstr>
      <vt:lpstr>Considerations for autoplay</vt:lpstr>
      <vt:lpstr>Conceptual Blockbuster!!</vt:lpstr>
      <vt:lpstr>Task 1: Using the API to Play a Video and Display Event Object </vt:lpstr>
      <vt:lpstr>Using the Player Catalog</vt:lpstr>
      <vt:lpstr>Player Catalog</vt:lpstr>
      <vt:lpstr>Returned Object from getVideo()</vt:lpstr>
      <vt:lpstr>Task 2: Dynamically Loading and Playing a Video</vt:lpstr>
      <vt:lpstr>Using the mediainfo Property</vt:lpstr>
      <vt:lpstr>mediainfo Property</vt:lpstr>
      <vt:lpstr>Data in mediainfo</vt:lpstr>
      <vt:lpstr>Access mediainfo Data</vt:lpstr>
      <vt:lpstr>Conceptual Blockbuster!!</vt:lpstr>
      <vt:lpstr>Task 3: Display Video Information in the HTML Page</vt:lpstr>
      <vt:lpstr>Using the Standard (iframe) Player Implementation</vt:lpstr>
      <vt:lpstr>Advantages of Standard (iframe) Player Implementation</vt:lpstr>
      <vt:lpstr>When You Cannot Use iframe Implementation</vt:lpstr>
      <vt:lpstr>Dynamically Change Video in iframe</vt:lpstr>
      <vt:lpstr>Dynamically Change Video in iframe (cont)</vt:lpstr>
      <vt:lpstr>Dynamically Change Video in iframe (cont)</vt:lpstr>
      <vt:lpstr>Communicate Between HTML Page and iframe</vt:lpstr>
      <vt:lpstr>Task 4: Changing the Video in an iframe Player Implementation </vt:lpstr>
      <vt:lpstr>Adding a Brightcove Plugin to a Player</vt:lpstr>
      <vt:lpstr>Plugins for Brightcove Player</vt:lpstr>
      <vt:lpstr>Brightcove Supplied Plugins</vt:lpstr>
      <vt:lpstr>Brightcove Plugins Loaded by Default</vt:lpstr>
      <vt:lpstr>Implementing Plugins Using Studio UI</vt:lpstr>
      <vt:lpstr>Implementing Plugins Using Custom Code</vt:lpstr>
      <vt:lpstr>Implementing Plugins Using curl Statements</vt:lpstr>
      <vt:lpstr>Task 5: Display an Overlay that Uses mediainfo Data  </vt:lpstr>
      <vt:lpstr>Tools More Developers Should Know About</vt:lpstr>
      <vt:lpstr>Thank You! 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Developing with the Brightcove Player</dc:title>
  <cp:lastModifiedBy>Microsoft Office User</cp:lastModifiedBy>
  <cp:revision>34</cp:revision>
  <dcterms:modified xsi:type="dcterms:W3CDTF">2019-07-25T15:46:15Z</dcterms:modified>
</cp:coreProperties>
</file>